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315_7E319B0D.xml" ContentType="application/vnd.ms-powerpoint.comments+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 id="2147483674" r:id="rId5"/>
  </p:sldMasterIdLst>
  <p:notesMasterIdLst>
    <p:notesMasterId r:id="rId26"/>
  </p:notesMasterIdLst>
  <p:sldIdLst>
    <p:sldId id="483" r:id="rId6"/>
    <p:sldId id="776" r:id="rId7"/>
    <p:sldId id="777" r:id="rId8"/>
    <p:sldId id="778" r:id="rId9"/>
    <p:sldId id="779" r:id="rId10"/>
    <p:sldId id="780" r:id="rId11"/>
    <p:sldId id="758" r:id="rId12"/>
    <p:sldId id="783" r:id="rId13"/>
    <p:sldId id="774" r:id="rId14"/>
    <p:sldId id="784" r:id="rId15"/>
    <p:sldId id="775" r:id="rId16"/>
    <p:sldId id="786" r:id="rId17"/>
    <p:sldId id="789" r:id="rId18"/>
    <p:sldId id="765" r:id="rId19"/>
    <p:sldId id="712" r:id="rId20"/>
    <p:sldId id="529" r:id="rId21"/>
    <p:sldId id="541" r:id="rId22"/>
    <p:sldId id="704" r:id="rId23"/>
    <p:sldId id="575" r:id="rId24"/>
    <p:sldId id="713" r:id="rId25"/>
  </p:sldIdLst>
  <p:sldSz cx="12192000" cy="6858000"/>
  <p:notesSz cx="6858000" cy="9144000"/>
  <p:embeddedFontLst>
    <p:embeddedFont>
      <p:font typeface="Barlow Light" panose="00000400000000000000" pitchFamily="2" charset="0"/>
      <p:regular r:id="rId27"/>
      <p:italic r:id="rId28"/>
    </p:embeddedFont>
    <p:embeddedFont>
      <p:font typeface="Comic Sans MS" panose="030F0702030302020204" pitchFamily="66" charset="0"/>
      <p:regular r:id="rId29"/>
      <p:bold r:id="rId30"/>
      <p:italic r:id="rId31"/>
      <p:boldItalic r:id="rId32"/>
    </p:embeddedFont>
    <p:embeddedFont>
      <p:font typeface="D2Coding" panose="020B0609020101020101" pitchFamily="49" charset="-127"/>
      <p:regular r:id="rId33"/>
      <p:bold r:id="rId34"/>
    </p:embeddedFont>
    <p:embeddedFont>
      <p:font typeface="D2Coding ligature" panose="020B0609020101020101" pitchFamily="49" charset="-127"/>
      <p:regular r:id="rId35"/>
      <p:bold r:id="rId36"/>
    </p:embeddedFont>
    <p:embeddedFont>
      <p:font typeface="Helvetica" panose="020B0604020202020204" pitchFamily="3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Open Sans ExtraBold" panose="020B0906030804020204" pitchFamily="34" charset="0"/>
      <p:bold r:id="rId45"/>
      <p:boldItalic r:id="rId46"/>
    </p:embeddedFont>
    <p:embeddedFont>
      <p:font typeface="Open Sans SemiBold" panose="020B0706030804020204" pitchFamily="34" charset="0"/>
      <p:bold r:id="rId47"/>
      <p:boldItalic r:id="rId48"/>
    </p:embeddedFont>
    <p:embeddedFont>
      <p:font typeface="Roboto" panose="02000000000000000000" pitchFamily="2" charset="0"/>
      <p:regular r:id="rId49"/>
      <p:bold r:id="rId50"/>
      <p:italic r:id="rId51"/>
      <p:boldItalic r:id="rId52"/>
    </p:embeddedFont>
    <p:embeddedFont>
      <p:font typeface="verdana" panose="020B0604030504040204" pitchFamily="34" charset="0"/>
      <p:regular r:id="rId53"/>
      <p:bold r:id="rId54"/>
      <p:italic r:id="rId55"/>
      <p:boldItalic r:id="rId56"/>
    </p:embeddedFont>
    <p:embeddedFont>
      <p:font typeface="나눔스퀘어 ExtraBold" panose="020B0600000101010101" pitchFamily="50" charset="-127"/>
      <p:bold r:id="rId57"/>
    </p:embeddedFont>
    <p:embeddedFont>
      <p:font typeface="나눔스퀘어 Light" panose="020B0600000101010101" pitchFamily="50" charset="-127"/>
      <p:regular r:id="rId58"/>
    </p:embeddedFont>
    <p:embeddedFont>
      <p:font typeface="맑은 고딕" panose="020B0503020000020004" pitchFamily="50" charset="-127"/>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id="{6E4EBFC6-7152-4F1B-BF42-2B555E1013FF}">
          <p14:sldIdLst>
            <p14:sldId id="483"/>
          </p14:sldIdLst>
        </p14:section>
        <p14:section name="Motivation" id="{4DEEC66C-A22B-44F3-82BD-909456C3D3CA}">
          <p14:sldIdLst>
            <p14:sldId id="776"/>
            <p14:sldId id="777"/>
            <p14:sldId id="778"/>
            <p14:sldId id="779"/>
            <p14:sldId id="780"/>
          </p14:sldIdLst>
        </p14:section>
        <p14:section name="Arachne" id="{30411926-1F56-4E4D-88B3-2723FDA93DDF}">
          <p14:sldIdLst>
            <p14:sldId id="758"/>
            <p14:sldId id="783"/>
            <p14:sldId id="774"/>
            <p14:sldId id="784"/>
            <p14:sldId id="775"/>
          </p14:sldIdLst>
        </p14:section>
        <p14:section name="Evaluation" id="{1C067558-1B00-48ED-AE3A-847E48F347DD}">
          <p14:sldIdLst>
            <p14:sldId id="786"/>
            <p14:sldId id="789"/>
          </p14:sldIdLst>
        </p14:section>
        <p14:section name="Epilogue" id="{040AFE86-F978-400A-91DD-EF6E8C50AEF2}">
          <p14:sldIdLst>
            <p14:sldId id="765"/>
            <p14:sldId id="712"/>
          </p14:sldIdLst>
        </p14:section>
        <p14:section name="Backups" id="{E809A473-2F75-4FBA-92C1-D9EB75F616E8}">
          <p14:sldIdLst>
            <p14:sldId id="529"/>
            <p14:sldId id="541"/>
            <p14:sldId id="704"/>
            <p14:sldId id="575"/>
            <p14:sldId id="713"/>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E181A-6767-DD9A-B771-917B526B6F39}" name="홍정민(컴퓨터공학과)" initials="홍H" userId="S::jmhhh@postech.ac.kr::e46f511c-ea63-4af7-a337-e2a4fd7f9204" providerId="AD"/>
  <p188:author id="{5772C837-331E-892B-5819-A0EFA5DA5D70}" name="Gwangsun Kim" initials="GK" userId="S::gangsun@postech.ac.kr::4c38dcb7-c6c5-4fac-84b8-1ca422d1aaac" providerId="AD"/>
  <p188:author id="{65359B49-16C2-1176-E336-BC8B2436F75E}" name="이승헌(수학과)" initials="이L" userId="S::rabbitnix@postech.ac.kr::158f91e1-040c-4142-97b2-4dd67cd6dc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E28700"/>
    <a:srgbClr val="007635"/>
    <a:srgbClr val="E9EAF2"/>
    <a:srgbClr val="A3D8FF"/>
    <a:srgbClr val="EAF0F2"/>
    <a:srgbClr val="E20000"/>
    <a:srgbClr val="B2E200"/>
    <a:srgbClr val="3B67B7"/>
    <a:srgbClr val="284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95" autoAdjust="0"/>
  </p:normalViewPr>
  <p:slideViewPr>
    <p:cSldViewPr snapToGrid="0">
      <p:cViewPr varScale="1">
        <p:scale>
          <a:sx n="139" d="100"/>
          <a:sy n="139" d="100"/>
        </p:scale>
        <p:origin x="1098"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3.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2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font" Target="fonts/font33.fntdata"/><Relationship Id="rId20" Type="http://schemas.openxmlformats.org/officeDocument/2006/relationships/slide" Target="slides/slide15.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5.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font" Target="fonts/font34.fntdata"/><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font" Target="fonts/font13.fntdata"/></Relationships>
</file>

<file path=ppt/charts/_rels/chart1.xml.rels><?xml version="1.0" encoding="UTF-8" standalone="yes"?>
<Relationships xmlns="http://schemas.openxmlformats.org/package/2006/relationships"><Relationship Id="rId1" Type="http://schemas.openxmlformats.org/officeDocument/2006/relationships/oleObject" Target="https://postechackr.sharepoint.com/sites/ParallelSystemArchitectureLab/Shared%20Documents/General/Research/NDP%20Compiler/SSSP.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postechackr.sharepoint.com/sites/ParallelSystemArchitectureLab/Shared%20Documents/General/Research/NDP%20Compiler/SSS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0938973831375"/>
          <c:y val="4.5079220647452768E-2"/>
          <c:w val="0.85141776424130688"/>
          <c:h val="0.68277383369149924"/>
        </c:manualLayout>
      </c:layout>
      <c:barChart>
        <c:barDir val="col"/>
        <c:grouping val="clustered"/>
        <c:varyColors val="0"/>
        <c:ser>
          <c:idx val="0"/>
          <c:order val="0"/>
          <c:tx>
            <c:strRef>
              <c:f>SSSP!$Q$22</c:f>
              <c:strCache>
                <c:ptCount val="1"/>
                <c:pt idx="0">
                  <c:v>Baseline</c:v>
                </c:pt>
              </c:strCache>
            </c:strRef>
          </c:tx>
          <c:spPr>
            <a:solidFill>
              <a:schemeClr val="bg2">
                <a:lumMod val="40000"/>
                <a:lumOff val="60000"/>
              </a:schemeClr>
            </a:solidFill>
            <a:ln>
              <a:solidFill>
                <a:schemeClr val="tx1"/>
              </a:solidFill>
            </a:ln>
            <a:effectLst/>
          </c:spPr>
          <c:invertIfNegative val="0"/>
          <c:cat>
            <c:multiLvlStrRef>
              <c:f>SSSP!$R$20:$Z$21</c:f>
              <c:multiLvlStrCache>
                <c:ptCount val="9"/>
                <c:lvl>
                  <c:pt idx="0">
                    <c:v>0.5</c:v>
                  </c:pt>
                  <c:pt idx="1">
                    <c:v>2</c:v>
                  </c:pt>
                  <c:pt idx="2">
                    <c:v>8</c:v>
                  </c:pt>
                  <c:pt idx="3">
                    <c:v>0.5</c:v>
                  </c:pt>
                  <c:pt idx="4">
                    <c:v>2</c:v>
                  </c:pt>
                  <c:pt idx="5">
                    <c:v>8</c:v>
                  </c:pt>
                  <c:pt idx="6">
                    <c:v>0.5</c:v>
                  </c:pt>
                  <c:pt idx="7">
                    <c:v>2</c:v>
                  </c:pt>
                  <c:pt idx="8">
                    <c:v>8</c:v>
                  </c:pt>
                </c:lvl>
                <c:lvl>
                  <c:pt idx="0">
                    <c:v>25K</c:v>
                  </c:pt>
                  <c:pt idx="3">
                    <c:v>50K</c:v>
                  </c:pt>
                  <c:pt idx="6">
                    <c:v>100K</c:v>
                  </c:pt>
                </c:lvl>
              </c:multiLvlStrCache>
            </c:multiLvlStrRef>
          </c:cat>
          <c:val>
            <c:numRef>
              <c:f>SSSP!$R$22:$Z$22</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9536-4653-8025-80660D153586}"/>
            </c:ext>
          </c:extLst>
        </c:ser>
        <c:ser>
          <c:idx val="1"/>
          <c:order val="1"/>
          <c:tx>
            <c:strRef>
              <c:f>SSSP!$Q$23</c:f>
              <c:strCache>
                <c:ptCount val="1"/>
                <c:pt idx="0">
                  <c:v>Arachne</c:v>
                </c:pt>
              </c:strCache>
            </c:strRef>
          </c:tx>
          <c:spPr>
            <a:solidFill>
              <a:schemeClr val="accent2"/>
            </a:solidFill>
            <a:ln>
              <a:solidFill>
                <a:schemeClr val="tx1"/>
              </a:solidFill>
            </a:ln>
            <a:effectLst/>
          </c:spPr>
          <c:invertIfNegative val="0"/>
          <c:dLbls>
            <c:numFmt formatCode="#,##0.0_);[Red]\(#,##0.0\)" sourceLinked="0"/>
            <c:spPr>
              <a:noFill/>
              <a:ln>
                <a:noFill/>
              </a:ln>
              <a:effectLst/>
            </c:spPr>
            <c:txPr>
              <a:bodyPr rot="0"/>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SSSP!$R$20:$Z$21</c:f>
              <c:multiLvlStrCache>
                <c:ptCount val="9"/>
                <c:lvl>
                  <c:pt idx="0">
                    <c:v>0.5</c:v>
                  </c:pt>
                  <c:pt idx="1">
                    <c:v>2</c:v>
                  </c:pt>
                  <c:pt idx="2">
                    <c:v>8</c:v>
                  </c:pt>
                  <c:pt idx="3">
                    <c:v>0.5</c:v>
                  </c:pt>
                  <c:pt idx="4">
                    <c:v>2</c:v>
                  </c:pt>
                  <c:pt idx="5">
                    <c:v>8</c:v>
                  </c:pt>
                  <c:pt idx="6">
                    <c:v>0.5</c:v>
                  </c:pt>
                  <c:pt idx="7">
                    <c:v>2</c:v>
                  </c:pt>
                  <c:pt idx="8">
                    <c:v>8</c:v>
                  </c:pt>
                </c:lvl>
                <c:lvl>
                  <c:pt idx="0">
                    <c:v>25K</c:v>
                  </c:pt>
                  <c:pt idx="3">
                    <c:v>50K</c:v>
                  </c:pt>
                  <c:pt idx="6">
                    <c:v>100K</c:v>
                  </c:pt>
                </c:lvl>
              </c:multiLvlStrCache>
            </c:multiLvlStrRef>
          </c:cat>
          <c:val>
            <c:numRef>
              <c:f>SSSP!$R$23:$Z$23</c:f>
              <c:numCache>
                <c:formatCode>General</c:formatCode>
                <c:ptCount val="9"/>
                <c:pt idx="0">
                  <c:v>1.4947018367760467</c:v>
                </c:pt>
                <c:pt idx="1">
                  <c:v>2.9449570828015035</c:v>
                </c:pt>
                <c:pt idx="2">
                  <c:v>8.2670218934975992</c:v>
                </c:pt>
                <c:pt idx="3">
                  <c:v>1.23252504129662</c:v>
                </c:pt>
                <c:pt idx="4">
                  <c:v>1.9900932296937976</c:v>
                </c:pt>
                <c:pt idx="5">
                  <c:v>4.8998162060273538</c:v>
                </c:pt>
                <c:pt idx="6">
                  <c:v>1.1042809871148154</c:v>
                </c:pt>
                <c:pt idx="7">
                  <c:v>1.4611164483368957</c:v>
                </c:pt>
                <c:pt idx="8">
                  <c:v>2.9124665196768849</c:v>
                </c:pt>
              </c:numCache>
            </c:numRef>
          </c:val>
          <c:extLst>
            <c:ext xmlns:c16="http://schemas.microsoft.com/office/drawing/2014/chart" uri="{C3380CC4-5D6E-409C-BE32-E72D297353CC}">
              <c16:uniqueId val="{00000001-9536-4653-8025-80660D153586}"/>
            </c:ext>
          </c:extLst>
        </c:ser>
        <c:dLbls>
          <c:showLegendKey val="0"/>
          <c:showVal val="0"/>
          <c:showCatName val="0"/>
          <c:showSerName val="0"/>
          <c:showPercent val="0"/>
          <c:showBubbleSize val="0"/>
        </c:dLbls>
        <c:gapWidth val="64"/>
        <c:axId val="1368709568"/>
        <c:axId val="1368708608"/>
      </c:barChart>
      <c:catAx>
        <c:axId val="136870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en-US"/>
          </a:p>
        </c:txPr>
        <c:crossAx val="1368708608"/>
        <c:crosses val="autoZero"/>
        <c:auto val="1"/>
        <c:lblAlgn val="ctr"/>
        <c:lblOffset val="100"/>
        <c:noMultiLvlLbl val="0"/>
      </c:catAx>
      <c:valAx>
        <c:axId val="1368708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a:lstStyle/>
              <a:p>
                <a:pPr>
                  <a:defRPr sz="2400"/>
                </a:pPr>
                <a:r>
                  <a:rPr lang="en-US" sz="2400"/>
                  <a:t>Speedup</a:t>
                </a:r>
              </a:p>
            </c:rich>
          </c:tx>
          <c:layout>
            <c:manualLayout>
              <c:xMode val="edge"/>
              <c:yMode val="edge"/>
              <c:x val="1.7861971798979671E-2"/>
              <c:y val="0.23225589655693885"/>
            </c:manualLayout>
          </c:layout>
          <c:overlay val="0"/>
        </c:title>
        <c:numFmt formatCode="General" sourceLinked="1"/>
        <c:majorTickMark val="none"/>
        <c:minorTickMark val="none"/>
        <c:tickLblPos val="nextTo"/>
        <c:spPr>
          <a:noFill/>
          <a:ln>
            <a:noFill/>
          </a:ln>
          <a:effectLst/>
        </c:spPr>
        <c:txPr>
          <a:bodyPr rot="0" anchor="t"/>
          <a:lstStyle/>
          <a:p>
            <a:pPr>
              <a:defRPr/>
            </a:pPr>
            <a:endParaRPr lang="en-US"/>
          </a:p>
        </c:txPr>
        <c:crossAx val="1368709568"/>
        <c:crosses val="autoZero"/>
        <c:crossBetween val="between"/>
        <c:majorUnit val="2"/>
      </c:valAx>
      <c:spPr>
        <a:noFill/>
        <a:ln>
          <a:noFill/>
        </a:ln>
        <a:effectLst/>
      </c:spPr>
    </c:plotArea>
    <c:legend>
      <c:legendPos val="t"/>
      <c:layout>
        <c:manualLayout>
          <c:xMode val="edge"/>
          <c:yMode val="edge"/>
          <c:x val="0.61621804850151296"/>
          <c:y val="6.0406387844316532E-2"/>
          <c:w val="0.34881198562300925"/>
          <c:h val="0.11007436570428697"/>
        </c:manualLayout>
      </c:layout>
      <c:overlay val="0"/>
      <c:spPr>
        <a:solidFill>
          <a:schemeClr val="bg1"/>
        </a:solidFill>
        <a:ln>
          <a:noFill/>
        </a:ln>
        <a:effectLst/>
      </c:spPr>
      <c:txPr>
        <a:bodyPr rot="0"/>
        <a:lstStyle/>
        <a:p>
          <a:pPr>
            <a:defRPr sz="2200"/>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2000">
          <a:solidFill>
            <a:schemeClr val="tx1"/>
          </a:solidFill>
          <a:latin typeface="Roboto" panose="02000000000000000000" pitchFamily="2" charset="0"/>
          <a:ea typeface="Roboto" panose="02000000000000000000" pitchFamily="2" charset="0"/>
          <a:cs typeface="Roboto" panose="02000000000000000000" pitchFamily="2" charset="0"/>
        </a:defRPr>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25290189790105"/>
          <c:y val="4.9257850706192333E-2"/>
          <c:w val="0.83481599374546256"/>
          <c:h val="0.76024632361513533"/>
        </c:manualLayout>
      </c:layout>
      <c:barChart>
        <c:barDir val="col"/>
        <c:grouping val="clustered"/>
        <c:varyColors val="0"/>
        <c:ser>
          <c:idx val="0"/>
          <c:order val="0"/>
          <c:spPr>
            <a:solidFill>
              <a:schemeClr val="accent2">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ko-K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'Static Inst %'!$D$9:$D$14</c:f>
              <c:strCache>
                <c:ptCount val="6"/>
                <c:pt idx="0">
                  <c:v>GEMV</c:v>
                </c:pt>
                <c:pt idx="1">
                  <c:v>OLAP                      lt-int64</c:v>
                </c:pt>
                <c:pt idx="2">
                  <c:v>OLAP                      gt-lt-fp32</c:v>
                </c:pt>
                <c:pt idx="3">
                  <c:v>OLAP                    3-col-and</c:v>
                </c:pt>
                <c:pt idx="4">
                  <c:v>DLRM</c:v>
                </c:pt>
                <c:pt idx="5">
                  <c:v>SPMV</c:v>
                </c:pt>
              </c:strCache>
            </c:strRef>
          </c:cat>
          <c:val>
            <c:numRef>
              <c:f>'Static Inst %'!$E$9:$E$14</c:f>
              <c:numCache>
                <c:formatCode>0.00%</c:formatCode>
                <c:ptCount val="6"/>
                <c:pt idx="0">
                  <c:v>9.5238095238095233E-2</c:v>
                </c:pt>
                <c:pt idx="1">
                  <c:v>0.14285714285714285</c:v>
                </c:pt>
                <c:pt idx="2">
                  <c:v>0.14285714285714285</c:v>
                </c:pt>
                <c:pt idx="3">
                  <c:v>0.22222222222222221</c:v>
                </c:pt>
                <c:pt idx="4">
                  <c:v>7.5471698113207544E-2</c:v>
                </c:pt>
                <c:pt idx="5">
                  <c:v>0</c:v>
                </c:pt>
              </c:numCache>
            </c:numRef>
          </c:val>
          <c:extLst>
            <c:ext xmlns:c16="http://schemas.microsoft.com/office/drawing/2014/chart" uri="{C3380CC4-5D6E-409C-BE32-E72D297353CC}">
              <c16:uniqueId val="{00000000-D5E7-4C21-A63B-E2B0DCEF5073}"/>
            </c:ext>
          </c:extLst>
        </c:ser>
        <c:dLbls>
          <c:showLegendKey val="0"/>
          <c:showVal val="0"/>
          <c:showCatName val="0"/>
          <c:showSerName val="0"/>
          <c:showPercent val="0"/>
          <c:showBubbleSize val="0"/>
        </c:dLbls>
        <c:gapWidth val="219"/>
        <c:overlap val="-27"/>
        <c:axId val="1324341456"/>
        <c:axId val="1324341936"/>
      </c:barChart>
      <c:catAx>
        <c:axId val="132434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ko-KR"/>
          </a:p>
        </c:txPr>
        <c:crossAx val="1324341936"/>
        <c:crosses val="autoZero"/>
        <c:auto val="1"/>
        <c:lblAlgn val="ctr"/>
        <c:lblOffset val="100"/>
        <c:noMultiLvlLbl val="0"/>
      </c:catAx>
      <c:valAx>
        <c:axId val="1324341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1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r>
                  <a:rPr lang="en-US" sz="2100" b="1"/>
                  <a:t>Static instruction</a:t>
                </a:r>
              </a:p>
              <a:p>
                <a:pPr>
                  <a:defRPr sz="2100" b="1"/>
                </a:pPr>
                <a:r>
                  <a:rPr lang="en-US" sz="2100" b="1"/>
                  <a:t>reduction rate</a:t>
                </a:r>
              </a:p>
            </c:rich>
          </c:tx>
          <c:layout>
            <c:manualLayout>
              <c:xMode val="edge"/>
              <c:yMode val="edge"/>
              <c:x val="5.065856129685917E-3"/>
              <c:y val="0.17077177390555223"/>
            </c:manualLayout>
          </c:layout>
          <c:overlay val="0"/>
          <c:spPr>
            <a:noFill/>
            <a:ln>
              <a:noFill/>
            </a:ln>
            <a:effectLst/>
          </c:spPr>
          <c:txPr>
            <a:bodyPr rot="-5400000" spcFirstLastPara="1" vertOverflow="ellipsis" vert="horz" wrap="square" anchor="ctr" anchorCtr="1"/>
            <a:lstStyle/>
            <a:p>
              <a:pPr>
                <a:defRPr sz="21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ko-K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ko-KR"/>
          </a:p>
        </c:txPr>
        <c:crossAx val="13243414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latin typeface="Roboto" panose="02000000000000000000" pitchFamily="2" charset="0"/>
          <a:ea typeface="Roboto" panose="02000000000000000000" pitchFamily="2" charset="0"/>
          <a:cs typeface="Roboto" panose="02000000000000000000" pitchFamily="2" charset="0"/>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315_7E319B0D.xml><?xml version="1.0" encoding="utf-8"?>
<p188:cmLst xmlns:a="http://schemas.openxmlformats.org/drawingml/2006/main" xmlns:r="http://schemas.openxmlformats.org/officeDocument/2006/relationships" xmlns:p188="http://schemas.microsoft.com/office/powerpoint/2018/8/main">
  <p188:cm id="{5BB4B584-D0A4-5F44-91E8-CE3C271F7B1A}" authorId="{5772C837-331E-892B-5819-A0EFA5DA5D70}" status="resolved" created="2026-06-13T00:16:21.464" complete="100000">
    <ac:deMkLst xmlns:ac="http://schemas.microsoft.com/office/drawing/2013/main/command">
      <pc:docMk xmlns:pc="http://schemas.microsoft.com/office/powerpoint/2013/main/command"/>
      <pc:sldMk xmlns:pc="http://schemas.microsoft.com/office/powerpoint/2013/main/command" cId="2117180173" sldId="789"/>
      <ac:spMk id="22" creationId="{F28F3AA1-179A-00CE-7513-8A0E1859DF23}"/>
    </ac:deMkLst>
    <p188:txBody>
      <a:bodyPr/>
      <a:lstStyle/>
      <a:p>
        <a:r>
          <a:rPr lang="ko-KR" altLang="en-US"/>
          <a:t>이 부분을 이런식으로 하는 게 어떨까요?</a:t>
        </a:r>
      </a:p>
    </p188:txBody>
    <p188:extLst>
      <p:ext xmlns:p="http://schemas.openxmlformats.org/presentationml/2006/main" uri="{57CB4572-C831-44C2-8A1C-0ADB6CCDFE69}">
        <p223:reactions xmlns:p223="http://schemas.microsoft.com/office/powerpoint/2022/03/main">
          <p223:rxn type="👍">
            <p223:instance time="2026-06-13T02:40:02.533" authorId="{65359B49-16C2-1176-E336-BC8B2436F75E}"/>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7293D7C-8C29-433A-A0FD-4F4EEA2D52FF}" type="datetimeFigureOut">
              <a:rPr lang="ko-KR" altLang="en-US" smtClean="0"/>
              <a:t>2026-06-30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EE4C-98A3-42C9-B55F-29224855399A}" type="slidenum">
              <a:rPr lang="ko-KR" altLang="en-US" smtClean="0"/>
              <a:t>‹#›</a:t>
            </a:fld>
            <a:endParaRPr lang="ko-KR" altLang="en-US"/>
          </a:p>
        </p:txBody>
      </p:sp>
    </p:spTree>
    <p:extLst>
      <p:ext uri="{BB962C8B-B14F-4D97-AF65-F5344CB8AC3E}">
        <p14:creationId xmlns:p14="http://schemas.microsoft.com/office/powerpoint/2010/main" val="209775887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1"/>
            <a:r>
              <a:rPr lang="en-US" altLang="ko-KR" sz="1200" kern="1200">
                <a:solidFill>
                  <a:schemeClr val="tx1"/>
                </a:solidFill>
                <a:effectLst/>
                <a:latin typeface="+mn-lt"/>
                <a:ea typeface="+mn-ea"/>
                <a:cs typeface="+mn-cs"/>
              </a:rPr>
              <a:t>Hello, I'm Seungheon Lee from POSTECH, and I'll present our paper "A Programming Model for Efficient Inter-Kernel Control-Flow on Memory-Mapped Near-Data Processing Architecture."</a:t>
            </a:r>
            <a:endParaRPr lang="ko-KR" altLang="ko-K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45EE4C-98A3-42C9-B55F-29224855399A}" type="slidenum">
              <a:rPr lang="ko-KR" altLang="en-US" smtClean="0"/>
              <a:t>1</a:t>
            </a:fld>
            <a:endParaRPr lang="ko-KR" altLang="en-US"/>
          </a:p>
        </p:txBody>
      </p:sp>
    </p:spTree>
    <p:extLst>
      <p:ext uri="{BB962C8B-B14F-4D97-AF65-F5344CB8AC3E}">
        <p14:creationId xmlns:p14="http://schemas.microsoft.com/office/powerpoint/2010/main" val="57338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B02C-E004-0BB7-A4AD-B8070666651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181609-5438-E335-71E2-A830C53117FD}"/>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66FA763-6732-BA7A-120C-1BF3A57C90D7}"/>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To declare a specific NDP task, users simply inherit from this base class and define the task-specific components — NDP kernels, scratchpad memory, and the definition of device_main(). This provides a unified abstraction for the features of the M2NDP architecture. </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a:extLst>
              <a:ext uri="{FF2B5EF4-FFF2-40B4-BE49-F238E27FC236}">
                <a16:creationId xmlns:a16="http://schemas.microsoft.com/office/drawing/2014/main" id="{8FC8CE9C-3C15-A13B-B8BF-7071E191662A}"/>
              </a:ext>
            </a:extLst>
          </p:cNvPr>
          <p:cNvSpPr>
            <a:spLocks noGrp="1"/>
          </p:cNvSpPr>
          <p:nvPr>
            <p:ph type="sldNum" sz="quarter" idx="5"/>
          </p:nvPr>
        </p:nvSpPr>
        <p:spPr/>
        <p:txBody>
          <a:bodyPr/>
          <a:lstStyle/>
          <a:p>
            <a:fld id="{E245EE4C-98A3-42C9-B55F-29224855399A}" type="slidenum">
              <a:rPr lang="ko-KR" altLang="en-US" smtClean="0"/>
              <a:t>10</a:t>
            </a:fld>
            <a:endParaRPr lang="ko-KR" altLang="en-US"/>
          </a:p>
        </p:txBody>
      </p:sp>
    </p:spTree>
    <p:extLst>
      <p:ext uri="{BB962C8B-B14F-4D97-AF65-F5344CB8AC3E}">
        <p14:creationId xmlns:p14="http://schemas.microsoft.com/office/powerpoint/2010/main" val="388296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Finally, we extend Google’s Highway SIMD library for expressive vector kernel programming in M2NDP. We added methods for identifying μthread, accessing mapped data chunk, and vector atomic memory operations. (Click) An NDP kernel is written in </a:t>
            </a:r>
            <a:r>
              <a:rPr lang="en-US" altLang="ko-KR" sz="1200" i="1" kern="1200" dirty="0">
                <a:solidFill>
                  <a:schemeClr val="tx1"/>
                </a:solidFill>
                <a:effectLst/>
                <a:latin typeface="+mn-lt"/>
                <a:ea typeface="+mn-ea"/>
                <a:cs typeface="+mn-cs"/>
              </a:rPr>
              <a:t>an</a:t>
            </a:r>
            <a:r>
              <a:rPr lang="en-US" altLang="ko-KR" sz="1200" kern="1200" dirty="0">
                <a:solidFill>
                  <a:schemeClr val="tx1"/>
                </a:solidFill>
                <a:effectLst/>
                <a:latin typeface="+mn-lt"/>
                <a:ea typeface="+mn-ea"/>
                <a:cs typeface="+mn-cs"/>
              </a:rPr>
              <a:t> SPMD manner — single code for all </a:t>
            </a:r>
            <a:r>
              <a:rPr lang="ko-KR" altLang="ko-KR" sz="1200" kern="1200" dirty="0" err="1">
                <a:solidFill>
                  <a:schemeClr val="tx1"/>
                </a:solidFill>
                <a:effectLst/>
                <a:latin typeface="+mn-lt"/>
                <a:ea typeface="+mn-ea"/>
                <a:cs typeface="+mn-cs"/>
              </a:rPr>
              <a:t>μ</a:t>
            </a:r>
            <a:r>
              <a:rPr lang="en-US" altLang="ko-KR" sz="1200" kern="1200" dirty="0">
                <a:solidFill>
                  <a:schemeClr val="tx1"/>
                </a:solidFill>
                <a:effectLst/>
                <a:latin typeface="+mn-lt"/>
                <a:ea typeface="+mn-ea"/>
                <a:cs typeface="+mn-cs"/>
              </a:rPr>
              <a:t>threads of a kernel. (Click) As an example, this vector-add kernel loads two vectors, adds them, and stores the result to the mapped chunk.</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11</a:t>
            </a:fld>
            <a:endParaRPr lang="ko-KR" altLang="en-US"/>
          </a:p>
        </p:txBody>
      </p:sp>
    </p:spTree>
    <p:extLst>
      <p:ext uri="{BB962C8B-B14F-4D97-AF65-F5344CB8AC3E}">
        <p14:creationId xmlns:p14="http://schemas.microsoft.com/office/powerpoint/2010/main" val="101754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txBody>
          <a:bodyPr/>
          <a:lstStyle/>
          <a:p>
            <a:endParaRPr lang="ko-KR" altLang="en-US"/>
          </a:p>
        </p:txBody>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 evaluated an early implementation of Arachne on the M2NDP simulator, comparing it against a host-driven baseline. For this, we chose single-source shortest path, since it has frequent inter-kernel control flow.</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12</a:t>
            </a:fld>
            <a:endParaRPr lang="ko-KR" altLang="en-US"/>
          </a:p>
        </p:txBody>
      </p:sp>
    </p:spTree>
    <p:extLst>
      <p:ext uri="{BB962C8B-B14F-4D97-AF65-F5344CB8AC3E}">
        <p14:creationId xmlns:p14="http://schemas.microsoft.com/office/powerpoint/2010/main" val="227012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BA7C1-9E56-9C18-21E6-4A9D7722236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6D6C169-80F2-0F83-086A-B21E22FAF29A}"/>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223CE2D-1C5A-72ED-A95C-AB76B6B4CD32}"/>
              </a:ext>
            </a:extLst>
          </p:cNvPr>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Arachne achieved up to 8.3   times speedup over the baseline host-driven control flow model.</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(Click) The performance gain increases as the host-device communication latency increases, since Arachne reduces such communication.</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(Click) On the other hand, the performance gain decreases as the graph size increases, since the kernel runtime becomes more dominant.</a:t>
            </a:r>
            <a:endParaRPr lang="ko-KR" altLang="ko-KR" sz="1200" kern="1200" dirty="0">
              <a:solidFill>
                <a:schemeClr val="tx1"/>
              </a:solidFill>
              <a:effectLst/>
              <a:latin typeface="+mn-lt"/>
              <a:ea typeface="+mn-ea"/>
              <a:cs typeface="+mn-cs"/>
            </a:endParaRPr>
          </a:p>
        </p:txBody>
      </p:sp>
      <p:sp>
        <p:nvSpPr>
          <p:cNvPr id="4" name="슬라이드 번호 개체 틀 3">
            <a:extLst>
              <a:ext uri="{FF2B5EF4-FFF2-40B4-BE49-F238E27FC236}">
                <a16:creationId xmlns:a16="http://schemas.microsoft.com/office/drawing/2014/main" id="{DBD94BE9-A3DD-1C69-42D2-9CAA510A3A04}"/>
              </a:ext>
            </a:extLst>
          </p:cNvPr>
          <p:cNvSpPr>
            <a:spLocks noGrp="1"/>
          </p:cNvSpPr>
          <p:nvPr>
            <p:ph type="sldNum" sz="quarter" idx="5"/>
          </p:nvPr>
        </p:nvSpPr>
        <p:spPr/>
        <p:txBody>
          <a:bodyPr/>
          <a:lstStyle/>
          <a:p>
            <a:fld id="{E245EE4C-98A3-42C9-B55F-29224855399A}" type="slidenum">
              <a:rPr lang="ko-KR" altLang="en-US" smtClean="0"/>
              <a:t>13</a:t>
            </a:fld>
            <a:endParaRPr lang="ko-KR" altLang="en-US"/>
          </a:p>
        </p:txBody>
      </p:sp>
    </p:spTree>
    <p:extLst>
      <p:ext uri="{BB962C8B-B14F-4D97-AF65-F5344CB8AC3E}">
        <p14:creationId xmlns:p14="http://schemas.microsoft.com/office/powerpoint/2010/main" val="41047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334EB-92B3-1DD7-4D55-54B1739F073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85D4CCE-CAF6-C14B-7205-BE987BA20A7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B243747-A07D-3F8E-45E6-FE49C4FE9240}"/>
              </a:ext>
            </a:extLst>
          </p:cNvPr>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(Summary.) In summary,</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Existing programming models trade off programmability and performance in inter-kernel control flow. Arachne enables effective NDP offloading through Device-driven control flow via device_main(), Class abstraction of NDP tasks, and Highway extended for M2NDP. As a result, Arachne achieves up to 8.3× speedup for SSSP over host-driven control flow, while enabling intuitive kernel programming for M2NDP.</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As ongoing work, we plan to evaluate Arachne with additional diverse workloads, and support asynchronous kernel launches in device_main().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a:extLst>
              <a:ext uri="{FF2B5EF4-FFF2-40B4-BE49-F238E27FC236}">
                <a16:creationId xmlns:a16="http://schemas.microsoft.com/office/drawing/2014/main" id="{11D2FC3B-D625-CB9E-54DB-5161CA19A401}"/>
              </a:ext>
            </a:extLst>
          </p:cNvPr>
          <p:cNvSpPr>
            <a:spLocks noGrp="1"/>
          </p:cNvSpPr>
          <p:nvPr>
            <p:ph type="sldNum" sz="quarter" idx="5"/>
          </p:nvPr>
        </p:nvSpPr>
        <p:spPr/>
        <p:txBody>
          <a:bodyPr/>
          <a:lstStyle/>
          <a:p>
            <a:fld id="{E245EE4C-98A3-42C9-B55F-29224855399A}" type="slidenum">
              <a:rPr lang="ko-KR" altLang="en-US" smtClean="0"/>
              <a:t>14</a:t>
            </a:fld>
            <a:endParaRPr lang="ko-KR" altLang="en-US"/>
          </a:p>
        </p:txBody>
      </p:sp>
    </p:spTree>
    <p:extLst>
      <p:ext uri="{BB962C8B-B14F-4D97-AF65-F5344CB8AC3E}">
        <p14:creationId xmlns:p14="http://schemas.microsoft.com/office/powerpoint/2010/main" val="378590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973CE-458F-1134-53DA-507E1C4CA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F17EE-8D24-FC54-0213-85470A50A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7463E-BFD2-D35D-C663-E842550EBC9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Thank you for listening. I'd be glad to take any questions.</a:t>
            </a:r>
            <a:endParaRPr lang="ko-KR" altLang="ko-KR"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F1604FB6-94F8-AC2B-2A34-029C811670A7}"/>
              </a:ext>
            </a:extLst>
          </p:cNvPr>
          <p:cNvSpPr>
            <a:spLocks noGrp="1"/>
          </p:cNvSpPr>
          <p:nvPr>
            <p:ph type="sldNum" sz="quarter" idx="5"/>
          </p:nvPr>
        </p:nvSpPr>
        <p:spPr/>
        <p:txBody>
          <a:bodyPr/>
          <a:lstStyle/>
          <a:p>
            <a:fld id="{E245EE4C-98A3-42C9-B55F-29224855399A}" type="slidenum">
              <a:rPr lang="ko-KR" altLang="en-US" smtClean="0"/>
              <a:t>15</a:t>
            </a:fld>
            <a:endParaRPr lang="ko-KR" altLang="en-US"/>
          </a:p>
        </p:txBody>
      </p:sp>
    </p:spTree>
    <p:extLst>
      <p:ext uri="{BB962C8B-B14F-4D97-AF65-F5344CB8AC3E}">
        <p14:creationId xmlns:p14="http://schemas.microsoft.com/office/powerpoint/2010/main" val="218518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5EE4C-98A3-42C9-B55F-29224855399A}" type="slidenum">
              <a:rPr lang="ko-KR" altLang="en-US" smtClean="0"/>
              <a:t>16</a:t>
            </a:fld>
            <a:endParaRPr lang="ko-KR" altLang="en-US"/>
          </a:p>
        </p:txBody>
      </p:sp>
    </p:spTree>
    <p:extLst>
      <p:ext uri="{BB962C8B-B14F-4D97-AF65-F5344CB8AC3E}">
        <p14:creationId xmlns:p14="http://schemas.microsoft.com/office/powerpoint/2010/main" val="730975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20</a:t>
            </a:fld>
            <a:endParaRPr lang="ko-KR" altLang="en-US"/>
          </a:p>
        </p:txBody>
      </p:sp>
    </p:spTree>
    <p:extLst>
      <p:ext uri="{BB962C8B-B14F-4D97-AF65-F5344CB8AC3E}">
        <p14:creationId xmlns:p14="http://schemas.microsoft.com/office/powerpoint/2010/main" val="183721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a:solidFill>
                  <a:schemeClr val="tx1"/>
                </a:solidFill>
                <a:effectLst/>
                <a:latin typeface="+mn-lt"/>
                <a:ea typeface="+mn-ea"/>
                <a:cs typeface="+mn-cs"/>
              </a:rPr>
              <a:t>To address the memory bandwidth and capacity walls, CXL memory has been recently proposed. However, accessing CXL memory can incur (Click) long latency and low bandwidth, causing data movement bottleneck. To address this, (Click) near-data processing in CXL memory has been proposed to (Click) utilize higher internal bandwidth.</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2</a:t>
            </a:fld>
            <a:endParaRPr lang="ko-KR" altLang="en-US"/>
          </a:p>
        </p:txBody>
      </p:sp>
    </p:spTree>
    <p:extLst>
      <p:ext uri="{BB962C8B-B14F-4D97-AF65-F5344CB8AC3E}">
        <p14:creationId xmlns:p14="http://schemas.microsoft.com/office/powerpoint/2010/main" val="322126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In particular, Memory-Mapped Near-Data Processing architecture enables general-purpose NDP in CXL memory by extending the RISC-V architecture. In the NDP kernel, for instance </a:t>
            </a:r>
            <a:r>
              <a:rPr lang="en-US" altLang="ko-KR" sz="1200" kern="1200" dirty="0" err="1">
                <a:solidFill>
                  <a:schemeClr val="tx1"/>
                </a:solidFill>
                <a:effectLst/>
                <a:latin typeface="+mn-lt"/>
                <a:ea typeface="+mn-ea"/>
                <a:cs typeface="+mn-cs"/>
              </a:rPr>
              <a:t>VectorAdd</a:t>
            </a:r>
            <a:r>
              <a:rPr lang="en-US" altLang="ko-KR" sz="1200" kern="1200" dirty="0">
                <a:solidFill>
                  <a:schemeClr val="tx1"/>
                </a:solidFill>
                <a:effectLst/>
                <a:latin typeface="+mn-lt"/>
                <a:ea typeface="+mn-ea"/>
                <a:cs typeface="+mn-cs"/>
              </a:rPr>
              <a:t>, many μthreads are created and mapped to data chunks in a given memory region called μthread pool region. They execute vectorized kernels with fine-grained multithreading for high </a:t>
            </a:r>
            <a:r>
              <a:rPr lang="en-US" altLang="ko-KR" sz="1200" kern="1200">
                <a:solidFill>
                  <a:schemeClr val="tx1"/>
                </a:solidFill>
                <a:effectLst/>
                <a:latin typeface="+mn-lt"/>
                <a:ea typeface="+mn-ea"/>
                <a:cs typeface="+mn-cs"/>
              </a:rPr>
              <a:t>parallelism.</a:t>
            </a:r>
          </a:p>
          <a:p>
            <a:pPr latinLnBrk="1"/>
            <a:r>
              <a:rPr lang="en-US" altLang="ko-KR" sz="1200" kern="1200">
                <a:solidFill>
                  <a:schemeClr val="tx1"/>
                </a:solidFill>
                <a:effectLst/>
                <a:latin typeface="+mn-lt"/>
                <a:ea typeface="+mn-ea"/>
                <a:cs typeface="+mn-cs"/>
              </a:rPr>
              <a:t>(Click) However, the M2NDP architecture lacks a high-level programming model.</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3</a:t>
            </a:fld>
            <a:endParaRPr lang="ko-KR" altLang="en-US"/>
          </a:p>
        </p:txBody>
      </p:sp>
    </p:spTree>
    <p:extLst>
      <p:ext uri="{BB962C8B-B14F-4D97-AF65-F5344CB8AC3E}">
        <p14:creationId xmlns:p14="http://schemas.microsoft.com/office/powerpoint/2010/main" val="225156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txBody>
          <a:bodyPr/>
          <a:lstStyle/>
          <a:p>
            <a:endParaRPr lang="ko-KR" altLang="en-US"/>
          </a:p>
        </p:txBody>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Furthermore, complex workloads with iterative and conditional kernel launches can still suffer from the long host-device communication latency (Click) For instance, in CUDA, kernel launch decisions are made by the host, causing (Click) frequent host-device round trips with (Click) microsecond-scale latency including software overheads. Therefore, (Click) such host-driven control flow degrades performance for dynamic </a:t>
            </a:r>
            <a:r>
              <a:rPr lang="en-US" altLang="ko-KR" sz="1200" kern="1200">
                <a:solidFill>
                  <a:schemeClr val="tx1"/>
                </a:solidFill>
                <a:effectLst/>
                <a:latin typeface="+mn-lt"/>
                <a:ea typeface="+mn-ea"/>
                <a:cs typeface="+mn-cs"/>
              </a:rPr>
              <a:t>workloads.</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4</a:t>
            </a:fld>
            <a:endParaRPr lang="ko-KR" altLang="en-US"/>
          </a:p>
        </p:txBody>
      </p:sp>
    </p:spTree>
    <p:extLst>
      <p:ext uri="{BB962C8B-B14F-4D97-AF65-F5344CB8AC3E}">
        <p14:creationId xmlns:p14="http://schemas.microsoft.com/office/powerpoint/2010/main" val="429117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To address this, graph-based approaches like CUDA graph launch multiple kernels (Click) as a task graph. By making kernel launch decisions on the device, (Click) it effectively reduces host-device communication. However, (Click) it requires manual graph constructions as in this example, (Click) substantially degrading programmability</a:t>
            </a:r>
            <a:r>
              <a:rPr lang="en-US" altLang="ko-KR" sz="1200" kern="1200">
                <a:solidFill>
                  <a:schemeClr val="tx1"/>
                </a:solidFill>
                <a:effectLst/>
                <a:latin typeface="+mn-lt"/>
                <a:ea typeface="+mn-ea"/>
                <a:cs typeface="+mn-cs"/>
              </a:rPr>
              <a:t>. </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5</a:t>
            </a:fld>
            <a:endParaRPr lang="ko-KR" altLang="en-US"/>
          </a:p>
        </p:txBody>
      </p:sp>
    </p:spTree>
    <p:extLst>
      <p:ext uri="{BB962C8B-B14F-4D97-AF65-F5344CB8AC3E}">
        <p14:creationId xmlns:p14="http://schemas.microsoft.com/office/powerpoint/2010/main" val="41850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For effective NDP </a:t>
            </a:r>
            <a:r>
              <a:rPr lang="en-US" altLang="ko-KR" sz="1200" i="1" kern="1200" dirty="0">
                <a:solidFill>
                  <a:schemeClr val="tx1"/>
                </a:solidFill>
                <a:effectLst/>
                <a:latin typeface="+mn-lt"/>
                <a:ea typeface="+mn-ea"/>
                <a:cs typeface="+mn-cs"/>
              </a:rPr>
              <a:t>programming</a:t>
            </a:r>
            <a:r>
              <a:rPr lang="en-US" altLang="ko-KR" sz="1200" kern="1200" dirty="0">
                <a:solidFill>
                  <a:schemeClr val="tx1"/>
                </a:solidFill>
                <a:effectLst/>
                <a:latin typeface="+mn-lt"/>
                <a:ea typeface="+mn-ea"/>
                <a:cs typeface="+mn-cs"/>
              </a:rPr>
              <a:t>, we require (Click) a performant and easily programmable inter-kernel control flow support. (Click) In addition, we need a unified abstraction for architectural</a:t>
            </a:r>
            <a:r>
              <a:rPr lang="ko-KR" altLang="en-US" sz="1200" kern="1200" dirty="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features like scratchpad memory and </a:t>
            </a:r>
            <a:r>
              <a:rPr lang="en-US" altLang="ko-KR" sz="1200" kern="1200" dirty="0" err="1">
                <a:solidFill>
                  <a:schemeClr val="tx1"/>
                </a:solidFill>
                <a:effectLst/>
                <a:latin typeface="+mn-lt"/>
                <a:ea typeface="+mn-ea"/>
                <a:cs typeface="+mn-cs"/>
              </a:rPr>
              <a:t>uthread</a:t>
            </a:r>
            <a:r>
              <a:rPr lang="en-US" altLang="ko-KR" sz="1200" kern="1200" dirty="0">
                <a:solidFill>
                  <a:schemeClr val="tx1"/>
                </a:solidFill>
                <a:effectLst/>
                <a:latin typeface="+mn-lt"/>
                <a:ea typeface="+mn-ea"/>
                <a:cs typeface="+mn-cs"/>
              </a:rPr>
              <a:t> pool region (Click) as well as an effective way to write vectorized kernel code. (Click) To this end, we propose device_main() for intuitive, device-driven inter-kernel control flow. (Click) Also, we provide a unified task abstraction based on C++ class. (Click) Moreover, we extend Google's Highway SIMD library for writing vectorized NDP kernels. (Click) The resulting programming model is called Arachne. </a:t>
            </a:r>
            <a:r>
              <a:rPr lang="en-US" altLang="ko-KR" sz="1200" i="1" kern="1200" dirty="0">
                <a:solidFill>
                  <a:schemeClr val="tx1"/>
                </a:solidFill>
                <a:effectLst/>
                <a:latin typeface="+mn-lt"/>
                <a:ea typeface="+mn-ea"/>
                <a:cs typeface="+mn-cs"/>
              </a:rPr>
              <a:t>In the following slides, we will discuss each of these in </a:t>
            </a:r>
            <a:r>
              <a:rPr lang="en-US" altLang="ko-KR" sz="1200" i="1" kern="1200">
                <a:solidFill>
                  <a:schemeClr val="tx1"/>
                </a:solidFill>
                <a:effectLst/>
                <a:latin typeface="+mn-lt"/>
                <a:ea typeface="+mn-ea"/>
                <a:cs typeface="+mn-cs"/>
              </a:rPr>
              <a:t>detail.</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6</a:t>
            </a:fld>
            <a:endParaRPr lang="ko-KR" altLang="en-US"/>
          </a:p>
        </p:txBody>
      </p:sp>
    </p:spTree>
    <p:extLst>
      <p:ext uri="{BB962C8B-B14F-4D97-AF65-F5344CB8AC3E}">
        <p14:creationId xmlns:p14="http://schemas.microsoft.com/office/powerpoint/2010/main" val="289231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The “device-main" function enables intuitive and efficient inter-kernel control flow. (Click) It is analogous to the main() function of C++ but is entirely executed on (Click) a lightweight core in the NDP controller. </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7</a:t>
            </a:fld>
            <a:endParaRPr lang="ko-KR" altLang="en-US"/>
          </a:p>
        </p:txBody>
      </p:sp>
    </p:spTree>
    <p:extLst>
      <p:ext uri="{BB962C8B-B14F-4D97-AF65-F5344CB8AC3E}">
        <p14:creationId xmlns:p14="http://schemas.microsoft.com/office/powerpoint/2010/main" val="187415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This plot compares the performance and programmability of different approaches. (Click) Compared with the host-driven control flow, we reduce host–device communication for better performance. (Click) Also, compared with the graph-based control flow like CUDA graph, we improve programmability.</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8</a:t>
            </a:fld>
            <a:endParaRPr lang="ko-KR" altLang="en-US"/>
          </a:p>
        </p:txBody>
      </p:sp>
    </p:spTree>
    <p:extLst>
      <p:ext uri="{BB962C8B-B14F-4D97-AF65-F5344CB8AC3E}">
        <p14:creationId xmlns:p14="http://schemas.microsoft.com/office/powerpoint/2010/main" val="198353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Furthermore, we provide a unified abstraction of NDP tasks or programs based on C++ class. The base </a:t>
            </a:r>
            <a:r>
              <a:rPr lang="en-US" altLang="ko-KR" sz="1200" kern="1200" dirty="0" err="1">
                <a:solidFill>
                  <a:schemeClr val="tx1"/>
                </a:solidFill>
                <a:effectLst/>
                <a:latin typeface="+mn-lt"/>
                <a:ea typeface="+mn-ea"/>
                <a:cs typeface="+mn-cs"/>
              </a:rPr>
              <a:t>NDPTask</a:t>
            </a:r>
            <a:r>
              <a:rPr lang="en-US" altLang="ko-KR" sz="1200" kern="1200" dirty="0">
                <a:solidFill>
                  <a:schemeClr val="tx1"/>
                </a:solidFill>
                <a:effectLst/>
                <a:latin typeface="+mn-lt"/>
                <a:ea typeface="+mn-ea"/>
                <a:cs typeface="+mn-cs"/>
              </a:rPr>
              <a:t> class bundles elements that are shared across all tasks — (Click) it exposes host-callable runtime APIs, (Click) and holds common components like device_main() and the μthread pool region.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E245EE4C-98A3-42C9-B55F-29224855399A}" type="slidenum">
              <a:rPr lang="ko-KR" altLang="en-US" smtClean="0"/>
              <a:t>9</a:t>
            </a:fld>
            <a:endParaRPr lang="ko-KR" altLang="en-US"/>
          </a:p>
        </p:txBody>
      </p:sp>
    </p:spTree>
    <p:extLst>
      <p:ext uri="{BB962C8B-B14F-4D97-AF65-F5344CB8AC3E}">
        <p14:creationId xmlns:p14="http://schemas.microsoft.com/office/powerpoint/2010/main" val="3099272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CTES26 Arachne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58928"/>
            <a:ext cx="10363200" cy="1470025"/>
          </a:xfrm>
          <a:prstGeom prst="rect">
            <a:avLst/>
          </a:prstGeom>
        </p:spPr>
        <p:txBody>
          <a:bodyPr/>
          <a:lstStyle>
            <a:lvl1pPr algn="ctr">
              <a:defRPr b="1" i="0">
                <a:latin typeface="Open Sans ExtraBold" pitchFamily="2" charset="0"/>
                <a:cs typeface="Open Sans ExtraBold" pitchFamily="2" charset="0"/>
              </a:defRPr>
            </a:lvl1pPr>
          </a:lstStyle>
          <a:p>
            <a:r>
              <a:rPr lang="en-US" altLang="ko-KR"/>
              <a:t>Click to edit Master title style</a:t>
            </a:r>
            <a:endParaRPr lang="en-US"/>
          </a:p>
        </p:txBody>
      </p:sp>
      <p:sp>
        <p:nvSpPr>
          <p:cNvPr id="3" name="Subtitle 2"/>
          <p:cNvSpPr>
            <a:spLocks noGrp="1"/>
          </p:cNvSpPr>
          <p:nvPr>
            <p:ph type="subTitle" idx="1"/>
          </p:nvPr>
        </p:nvSpPr>
        <p:spPr>
          <a:xfrm>
            <a:off x="1828800" y="3812907"/>
            <a:ext cx="8534400" cy="1752600"/>
          </a:xfrm>
          <a:prstGeom prst="rect">
            <a:avLst/>
          </a:prstGeom>
        </p:spPr>
        <p:txBody>
          <a:bodyPr/>
          <a:lstStyle>
            <a:lvl1pPr marL="0" indent="0" algn="ctr">
              <a:buNone/>
              <a:defRPr baseline="0">
                <a:latin typeface="Roboto" panose="02000000000000000000" pitchFamily="2" charset="0"/>
                <a:ea typeface="나눔스퀘어" panose="020B0600000101010101" pitchFamily="50" charset="-127"/>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ltLang="ko-KR"/>
              <a:t>Click to edit Master subtitle style</a:t>
            </a:r>
            <a:endParaRPr lang="en-US"/>
          </a:p>
        </p:txBody>
      </p:sp>
      <p:pic>
        <p:nvPicPr>
          <p:cNvPr id="4" name="그림 3">
            <a:extLst>
              <a:ext uri="{FF2B5EF4-FFF2-40B4-BE49-F238E27FC236}">
                <a16:creationId xmlns:a16="http://schemas.microsoft.com/office/drawing/2014/main" id="{4CE2688E-A7BC-3452-A5F2-6CD4CD3D23C1}"/>
              </a:ext>
            </a:extLst>
          </p:cNvPr>
          <p:cNvPicPr>
            <a:picLocks noChangeAspect="1"/>
          </p:cNvPicPr>
          <p:nvPr/>
        </p:nvPicPr>
        <p:blipFill>
          <a:blip r:embed="rId2"/>
          <a:stretch>
            <a:fillRect/>
          </a:stretch>
        </p:blipFill>
        <p:spPr>
          <a:xfrm>
            <a:off x="1291052" y="5962528"/>
            <a:ext cx="4169575" cy="576355"/>
          </a:xfrm>
          <a:prstGeom prst="rect">
            <a:avLst/>
          </a:prstGeom>
        </p:spPr>
      </p:pic>
      <p:pic>
        <p:nvPicPr>
          <p:cNvPr id="5" name="그림 4">
            <a:extLst>
              <a:ext uri="{FF2B5EF4-FFF2-40B4-BE49-F238E27FC236}">
                <a16:creationId xmlns:a16="http://schemas.microsoft.com/office/drawing/2014/main" id="{75E45D91-C7F2-0CB2-3E5E-8B5F0350469A}"/>
              </a:ext>
            </a:extLst>
          </p:cNvPr>
          <p:cNvPicPr>
            <a:picLocks noChangeAspect="1"/>
          </p:cNvPicPr>
          <p:nvPr/>
        </p:nvPicPr>
        <p:blipFill rotWithShape="1">
          <a:blip r:embed="rId3"/>
          <a:srcRect l="7160" t="41605" r="44815" b="41728"/>
          <a:stretch/>
        </p:blipFill>
        <p:spPr>
          <a:xfrm>
            <a:off x="5994632" y="5817710"/>
            <a:ext cx="2510208" cy="871151"/>
          </a:xfrm>
          <a:prstGeom prst="rect">
            <a:avLst/>
          </a:prstGeom>
        </p:spPr>
      </p:pic>
      <p:cxnSp>
        <p:nvCxnSpPr>
          <p:cNvPr id="6" name="직선 연결선 6">
            <a:extLst>
              <a:ext uri="{FF2B5EF4-FFF2-40B4-BE49-F238E27FC236}">
                <a16:creationId xmlns:a16="http://schemas.microsoft.com/office/drawing/2014/main" id="{A59D3F3E-6D55-DF2B-6CAD-2430B0751B56}"/>
              </a:ext>
            </a:extLst>
          </p:cNvPr>
          <p:cNvCxnSpPr>
            <a:cxnSpLocks/>
          </p:cNvCxnSpPr>
          <p:nvPr/>
        </p:nvCxnSpPr>
        <p:spPr>
          <a:xfrm>
            <a:off x="1885988" y="3679346"/>
            <a:ext cx="8362912" cy="0"/>
          </a:xfrm>
          <a:prstGeom prst="line">
            <a:avLst/>
          </a:prstGeom>
          <a:ln w="60325" cap="rnd" cmpd="sng">
            <a:gradFill flip="none" rotWithShape="1">
              <a:gsLst>
                <a:gs pos="0">
                  <a:srgbClr val="800A42">
                    <a:lumMod val="100000"/>
                  </a:srgbClr>
                </a:gs>
                <a:gs pos="52000">
                  <a:srgbClr val="C61065"/>
                </a:gs>
                <a:gs pos="100000">
                  <a:srgbClr val="55268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그림 7">
            <a:extLst>
              <a:ext uri="{FF2B5EF4-FFF2-40B4-BE49-F238E27FC236}">
                <a16:creationId xmlns:a16="http://schemas.microsoft.com/office/drawing/2014/main" id="{E3991C04-A0A9-CB98-3CF5-2FFF7D5F38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8845" y="5766542"/>
            <a:ext cx="1662688" cy="987554"/>
          </a:xfrm>
          <a:prstGeom prst="rect">
            <a:avLst/>
          </a:prstGeom>
        </p:spPr>
      </p:pic>
    </p:spTree>
    <p:extLst>
      <p:ext uri="{BB962C8B-B14F-4D97-AF65-F5344CB8AC3E}">
        <p14:creationId xmlns:p14="http://schemas.microsoft.com/office/powerpoint/2010/main" val="153692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2"/>
        <p:cNvGrpSpPr/>
        <p:nvPr/>
      </p:nvGrpSpPr>
      <p:grpSpPr>
        <a:xfrm>
          <a:off x="0" y="0"/>
          <a:ext cx="0" cy="0"/>
          <a:chOff x="0" y="0"/>
          <a:chExt cx="0" cy="0"/>
        </a:xfrm>
      </p:grpSpPr>
      <p:sp>
        <p:nvSpPr>
          <p:cNvPr id="23" name="Google Shape;23;p5"/>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5"/>
          <p:cNvSpPr/>
          <p:nvPr/>
        </p:nvSpPr>
        <p:spPr>
          <a:xfrm rot="5400000">
            <a:off x="-133800" y="965980"/>
            <a:ext cx="624800" cy="3572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p:nvPr>
        </p:nvSpPr>
        <p:spPr>
          <a:xfrm>
            <a:off x="609599" y="807467"/>
            <a:ext cx="11191631" cy="943180"/>
          </a:xfrm>
          <a:prstGeom prst="rect">
            <a:avLst/>
          </a:prstGeom>
        </p:spPr>
        <p:txBody>
          <a:bodyPr spcFirstLastPara="1" wrap="square" lIns="0" tIns="0" rIns="0" bIns="0" anchor="t" anchorCtr="0">
            <a:noAutofit/>
          </a:bodyPr>
          <a:lstStyle>
            <a:lvl1pPr lvl="0">
              <a:spcBef>
                <a:spcPts val="0"/>
              </a:spcBef>
              <a:spcAft>
                <a:spcPts val="0"/>
              </a:spcAft>
              <a:buSzPts val="4800"/>
              <a:buNone/>
              <a:defRPr>
                <a:latin typeface="+mj-lt"/>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r>
              <a:rPr lang="en-US" altLang="ko-KR"/>
              <a:t>Click to edit Master title style</a:t>
            </a:r>
            <a:endParaRPr/>
          </a:p>
        </p:txBody>
      </p:sp>
      <p:sp>
        <p:nvSpPr>
          <p:cNvPr id="26" name="Google Shape;26;p5"/>
          <p:cNvSpPr txBox="1">
            <a:spLocks noGrp="1"/>
          </p:cNvSpPr>
          <p:nvPr>
            <p:ph type="body" idx="1"/>
          </p:nvPr>
        </p:nvSpPr>
        <p:spPr>
          <a:xfrm>
            <a:off x="609600" y="1922584"/>
            <a:ext cx="11058769" cy="47752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baseline="0">
                <a:ea typeface="나눔스퀘어 Light" panose="020B0600000101010101" pitchFamily="50" charset="-127"/>
              </a:defRPr>
            </a:lvl1pPr>
            <a:lvl2pPr marL="1219170" lvl="1" indent="-457189">
              <a:spcBef>
                <a:spcPts val="800"/>
              </a:spcBef>
              <a:spcAft>
                <a:spcPts val="0"/>
              </a:spcAft>
              <a:buSzPts val="1800"/>
              <a:buChar char="▹"/>
              <a:defRPr/>
            </a:lvl2pPr>
            <a:lvl3pPr marL="1828754" lvl="2" indent="-457189">
              <a:spcBef>
                <a:spcPts val="800"/>
              </a:spcBef>
              <a:spcAft>
                <a:spcPts val="0"/>
              </a:spcAft>
              <a:buSzPts val="18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0"/>
              </a:spcAft>
              <a:buSzPts val="2000"/>
              <a:buChar char="▹"/>
              <a:defRPr/>
            </a:lvl9pPr>
          </a:lstStyle>
          <a:p>
            <a:pPr lvl="0"/>
            <a:r>
              <a:rPr lang="en-US" altLang="ko-KR"/>
              <a:t>Click to edit Master text styles</a:t>
            </a:r>
          </a:p>
        </p:txBody>
      </p:sp>
      <p:sp>
        <p:nvSpPr>
          <p:cNvPr id="27" name="Google Shape;27;p5"/>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그림 1">
            <a:extLst>
              <a:ext uri="{FF2B5EF4-FFF2-40B4-BE49-F238E27FC236}">
                <a16:creationId xmlns:a16="http://schemas.microsoft.com/office/drawing/2014/main" id="{EC838775-E5EA-9BD7-4C66-3317A2FE27E4}"/>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3" name="그림 2">
            <a:extLst>
              <a:ext uri="{FF2B5EF4-FFF2-40B4-BE49-F238E27FC236}">
                <a16:creationId xmlns:a16="http://schemas.microsoft.com/office/drawing/2014/main" id="{AA38BC42-FFEB-D8FD-C5CF-3E4E2A62E2C1}"/>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spTree>
    <p:extLst>
      <p:ext uri="{BB962C8B-B14F-4D97-AF65-F5344CB8AC3E}">
        <p14:creationId xmlns:p14="http://schemas.microsoft.com/office/powerpoint/2010/main" val="35026203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2"/>
        <p:cNvGrpSpPr/>
        <p:nvPr/>
      </p:nvGrpSpPr>
      <p:grpSpPr>
        <a:xfrm>
          <a:off x="0" y="0"/>
          <a:ext cx="0" cy="0"/>
          <a:chOff x="0" y="0"/>
          <a:chExt cx="0" cy="0"/>
        </a:xfrm>
      </p:grpSpPr>
      <p:sp>
        <p:nvSpPr>
          <p:cNvPr id="23" name="Google Shape;23;p5"/>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5"/>
          <p:cNvSpPr/>
          <p:nvPr/>
        </p:nvSpPr>
        <p:spPr>
          <a:xfrm rot="5400000">
            <a:off x="-133800" y="965980"/>
            <a:ext cx="624800" cy="3572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atin typeface="+mj-lt"/>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r>
              <a:rPr lang="en-US" altLang="ko-KR"/>
              <a:t>Click to edit Master title style</a:t>
            </a:r>
            <a:endParaRPr/>
          </a:p>
        </p:txBody>
      </p:sp>
      <p:sp>
        <p:nvSpPr>
          <p:cNvPr id="26" name="Google Shape;26;p5"/>
          <p:cNvSpPr txBox="1">
            <a:spLocks noGrp="1"/>
          </p:cNvSpPr>
          <p:nvPr>
            <p:ph type="body" idx="1"/>
          </p:nvPr>
        </p:nvSpPr>
        <p:spPr>
          <a:xfrm>
            <a:off x="609600" y="2661000"/>
            <a:ext cx="7521200" cy="35212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baseline="0">
                <a:ea typeface="나눔스퀘어 Light" panose="020B0600000101010101" pitchFamily="50" charset="-127"/>
              </a:defRPr>
            </a:lvl1pPr>
            <a:lvl2pPr marL="1219170" lvl="1" indent="-457189">
              <a:spcBef>
                <a:spcPts val="800"/>
              </a:spcBef>
              <a:spcAft>
                <a:spcPts val="0"/>
              </a:spcAft>
              <a:buSzPts val="1800"/>
              <a:buChar char="▹"/>
              <a:defRPr/>
            </a:lvl2pPr>
            <a:lvl3pPr marL="1828754" lvl="2" indent="-457189">
              <a:spcBef>
                <a:spcPts val="800"/>
              </a:spcBef>
              <a:spcAft>
                <a:spcPts val="0"/>
              </a:spcAft>
              <a:buSzPts val="18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0"/>
              </a:spcAft>
              <a:buSzPts val="2000"/>
              <a:buChar char="▹"/>
              <a:defRPr/>
            </a:lvl9pPr>
          </a:lstStyle>
          <a:p>
            <a:pPr lvl="0"/>
            <a:r>
              <a:rPr lang="en-US" altLang="ko-KR"/>
              <a:t>Click to edit Master text styles</a:t>
            </a:r>
          </a:p>
        </p:txBody>
      </p:sp>
      <p:sp>
        <p:nvSpPr>
          <p:cNvPr id="27" name="Google Shape;27;p5"/>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그림 1">
            <a:extLst>
              <a:ext uri="{FF2B5EF4-FFF2-40B4-BE49-F238E27FC236}">
                <a16:creationId xmlns:a16="http://schemas.microsoft.com/office/drawing/2014/main" id="{B77830D8-261B-1FC7-2C06-BB06B335E984}"/>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3" name="그림 2">
            <a:extLst>
              <a:ext uri="{FF2B5EF4-FFF2-40B4-BE49-F238E27FC236}">
                <a16:creationId xmlns:a16="http://schemas.microsoft.com/office/drawing/2014/main" id="{E337BF96-7F84-E25D-E588-8903D36B9464}"/>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spTree>
    <p:extLst>
      <p:ext uri="{BB962C8B-B14F-4D97-AF65-F5344CB8AC3E}">
        <p14:creationId xmlns:p14="http://schemas.microsoft.com/office/powerpoint/2010/main" val="39928271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
        <p:cNvGrpSpPr/>
        <p:nvPr/>
      </p:nvGrpSpPr>
      <p:grpSpPr>
        <a:xfrm>
          <a:off x="0" y="0"/>
          <a:ext cx="0" cy="0"/>
          <a:chOff x="0" y="0"/>
          <a:chExt cx="0" cy="0"/>
        </a:xfrm>
      </p:grpSpPr>
      <p:sp>
        <p:nvSpPr>
          <p:cNvPr id="54" name="Google Shape;54;p10"/>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10"/>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그림 1">
            <a:extLst>
              <a:ext uri="{FF2B5EF4-FFF2-40B4-BE49-F238E27FC236}">
                <a16:creationId xmlns:a16="http://schemas.microsoft.com/office/drawing/2014/main" id="{D77B0D32-C5EE-7DA5-9691-197F45E9D705}"/>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6" name="그림 5">
            <a:extLst>
              <a:ext uri="{FF2B5EF4-FFF2-40B4-BE49-F238E27FC236}">
                <a16:creationId xmlns:a16="http://schemas.microsoft.com/office/drawing/2014/main" id="{6F743955-550E-BA25-9229-B675876E6404}"/>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spTree>
    <p:extLst>
      <p:ext uri="{BB962C8B-B14F-4D97-AF65-F5344CB8AC3E}">
        <p14:creationId xmlns:p14="http://schemas.microsoft.com/office/powerpoint/2010/main" val="33721480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p:cSld name="1_Blank">
    <p:spTree>
      <p:nvGrpSpPr>
        <p:cNvPr id="1" name="Shape 53"/>
        <p:cNvGrpSpPr/>
        <p:nvPr/>
      </p:nvGrpSpPr>
      <p:grpSpPr>
        <a:xfrm>
          <a:off x="0" y="0"/>
          <a:ext cx="0" cy="0"/>
          <a:chOff x="0" y="0"/>
          <a:chExt cx="0" cy="0"/>
        </a:xfrm>
      </p:grpSpPr>
      <p:sp>
        <p:nvSpPr>
          <p:cNvPr id="7" name="슬라이드 번호 개체 틀 6">
            <a:extLst>
              <a:ext uri="{FF2B5EF4-FFF2-40B4-BE49-F238E27FC236}">
                <a16:creationId xmlns:a16="http://schemas.microsoft.com/office/drawing/2014/main" id="{3287A72E-6E23-49A9-E2FD-6383AC888332}"/>
              </a:ext>
            </a:extLst>
          </p:cNvPr>
          <p:cNvSpPr>
            <a:spLocks noGrp="1"/>
          </p:cNvSpPr>
          <p:nvPr>
            <p:ph type="sldNum" idx="10"/>
          </p:nvPr>
        </p:nvSpPr>
        <p:spPr/>
        <p:txBody>
          <a:bodyPr/>
          <a:lstStyle>
            <a:lvl1pPr>
              <a:defRPr>
                <a:solidFill>
                  <a:schemeClr val="tx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9327000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8926"/>
            <a:ext cx="10363200" cy="1470025"/>
          </a:xfrm>
          <a:prstGeom prst="rect">
            <a:avLst/>
          </a:prstGeom>
        </p:spPr>
        <p:txBody>
          <a:bodyPr/>
          <a:lstStyle>
            <a:lvl1pPr algn="ctr">
              <a:defRPr/>
            </a:lvl1pPr>
          </a:lstStyle>
          <a:p>
            <a:r>
              <a:rPr lang="en-US" altLang="ko-KR"/>
              <a:t>Click to edit Master title style</a:t>
            </a:r>
            <a:endParaRPr lang="en-US"/>
          </a:p>
        </p:txBody>
      </p:sp>
      <p:sp>
        <p:nvSpPr>
          <p:cNvPr id="3" name="Subtitle 2"/>
          <p:cNvSpPr>
            <a:spLocks noGrp="1"/>
          </p:cNvSpPr>
          <p:nvPr>
            <p:ph type="subTitle" idx="1"/>
          </p:nvPr>
        </p:nvSpPr>
        <p:spPr>
          <a:xfrm>
            <a:off x="1828800" y="33147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ko-KR"/>
              <a:t>Click to edit Master subtitle style</a:t>
            </a:r>
            <a:endParaRPr lang="en-US"/>
          </a:p>
        </p:txBody>
      </p:sp>
      <p:cxnSp>
        <p:nvCxnSpPr>
          <p:cNvPr id="4" name="직선 연결선 6">
            <a:extLst>
              <a:ext uri="{FF2B5EF4-FFF2-40B4-BE49-F238E27FC236}">
                <a16:creationId xmlns:a16="http://schemas.microsoft.com/office/drawing/2014/main" id="{F13F9F33-6B0B-47B5-A7D2-25E199F00B32}"/>
              </a:ext>
            </a:extLst>
          </p:cNvPr>
          <p:cNvCxnSpPr>
            <a:cxnSpLocks/>
          </p:cNvCxnSpPr>
          <p:nvPr/>
        </p:nvCxnSpPr>
        <p:spPr>
          <a:xfrm>
            <a:off x="1885988" y="3181139"/>
            <a:ext cx="8362912" cy="0"/>
          </a:xfrm>
          <a:prstGeom prst="line">
            <a:avLst/>
          </a:prstGeom>
          <a:ln w="60325" cap="sq" cmpd="sng">
            <a:gradFill flip="none" rotWithShape="1">
              <a:gsLst>
                <a:gs pos="0">
                  <a:srgbClr val="800A42"/>
                </a:gs>
                <a:gs pos="52000">
                  <a:srgbClr val="C61065"/>
                </a:gs>
                <a:gs pos="68000">
                  <a:srgbClr val="A30D54"/>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8017D05-0840-4ACE-973E-7A8E8CF924FD}"/>
              </a:ext>
            </a:extLst>
          </p:cNvPr>
          <p:cNvPicPr>
            <a:picLocks noChangeAspect="1"/>
          </p:cNvPicPr>
          <p:nvPr/>
        </p:nvPicPr>
        <p:blipFill>
          <a:blip r:embed="rId2"/>
          <a:stretch>
            <a:fillRect/>
          </a:stretch>
        </p:blipFill>
        <p:spPr>
          <a:xfrm>
            <a:off x="10518244" y="6611035"/>
            <a:ext cx="1584960" cy="219087"/>
          </a:xfrm>
          <a:prstGeom prst="rect">
            <a:avLst/>
          </a:prstGeom>
        </p:spPr>
      </p:pic>
    </p:spTree>
    <p:extLst>
      <p:ext uri="{BB962C8B-B14F-4D97-AF65-F5344CB8AC3E}">
        <p14:creationId xmlns:p14="http://schemas.microsoft.com/office/powerpoint/2010/main" val="2151778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426720" y="190500"/>
            <a:ext cx="11247120" cy="754378"/>
          </a:xfrm>
          <a:prstGeom prst="rect">
            <a:avLst/>
          </a:prstGeom>
        </p:spPr>
        <p:txBody>
          <a:bodyPr/>
          <a:lstStyle>
            <a:lvl1pPr latinLnBrk="0">
              <a:defRPr>
                <a:solidFill>
                  <a:schemeClr val="accent1"/>
                </a:solidFill>
              </a:defRPr>
            </a:lvl1pPr>
          </a:lstStyle>
          <a:p>
            <a:r>
              <a:rPr lang="en-US" altLang="ko-KR"/>
              <a:t>Click to edit Master title style</a:t>
            </a:r>
            <a:endParaRPr lang="en-US"/>
          </a:p>
        </p:txBody>
      </p:sp>
      <p:sp>
        <p:nvSpPr>
          <p:cNvPr id="3" name="Content Placeholder 2"/>
          <p:cNvSpPr>
            <a:spLocks noGrp="1"/>
          </p:cNvSpPr>
          <p:nvPr>
            <p:ph idx="1"/>
          </p:nvPr>
        </p:nvSpPr>
        <p:spPr>
          <a:xfrm>
            <a:off x="426720" y="1115635"/>
            <a:ext cx="11247120" cy="5513765"/>
          </a:xfrm>
          <a:prstGeom prst="rect">
            <a:avLst/>
          </a:prstGeom>
        </p:spPr>
        <p:txBody>
          <a:bodyPr/>
          <a:lstStyle>
            <a:lvl1pPr marL="342900" indent="-342900" latinLnBrk="0" hangingPunct="1">
              <a:buFont typeface="Wingdings" panose="05000000000000000000" pitchFamily="2" charset="2"/>
              <a:buChar char=""/>
              <a:defRPr sz="2400">
                <a:latin typeface="Calibri" panose="020F0502020204030204" pitchFamily="34" charset="0"/>
                <a:ea typeface="Noto Sans" panose="020B0502040504020204" pitchFamily="34"/>
                <a:cs typeface="Calibri" panose="020F0502020204030204" pitchFamily="34" charset="0"/>
              </a:defRPr>
            </a:lvl1pPr>
            <a:lvl2pPr marL="742950" indent="-285750" latinLnBrk="0" hangingPunct="1">
              <a:buFont typeface="Arial" panose="020B0604020202020204" pitchFamily="34" charset="0"/>
              <a:buChar char="̶"/>
              <a:defRPr sz="2200">
                <a:latin typeface="Calibri" panose="020F0502020204030204" pitchFamily="34" charset="0"/>
                <a:ea typeface="Noto Sans" panose="020B0502040504020204" pitchFamily="34"/>
                <a:cs typeface="Calibri" panose="020F0502020204030204" pitchFamily="34" charset="0"/>
              </a:defRPr>
            </a:lvl2pPr>
            <a:lvl3pPr latinLnBrk="0" hangingPunct="1">
              <a:defRPr sz="2200">
                <a:latin typeface="Calibri" panose="020F0502020204030204" pitchFamily="34" charset="0"/>
                <a:ea typeface="Noto Sans" panose="020B0502040504020204" pitchFamily="34"/>
                <a:cs typeface="Calibri" panose="020F0502020204030204" pitchFamily="34" charset="0"/>
              </a:defRPr>
            </a:lvl3pPr>
            <a:lvl4pPr latinLnBrk="0" hangingPunct="1">
              <a:defRPr sz="2000">
                <a:latin typeface="Calibri" panose="020F0502020204030204" pitchFamily="34" charset="0"/>
                <a:ea typeface="Noto Sans" panose="020B0502040504020204" pitchFamily="34"/>
                <a:cs typeface="Calibri" panose="020F0502020204030204" pitchFamily="34" charset="0"/>
              </a:defRPr>
            </a:lvl4pPr>
            <a:lvl5pPr latinLnBrk="0" hangingPunct="1">
              <a:defRPr sz="2000">
                <a:latin typeface="Calibri" panose="020F0502020204030204" pitchFamily="34" charset="0"/>
                <a:ea typeface="Noto Sans" panose="020B0502040504020204" pitchFamily="34"/>
                <a:cs typeface="Calibri" panose="020F0502020204030204" pitchFamily="34" charset="0"/>
              </a:defRPr>
            </a:lvl5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Rectangle 4">
            <a:extLst>
              <a:ext uri="{FF2B5EF4-FFF2-40B4-BE49-F238E27FC236}">
                <a16:creationId xmlns:a16="http://schemas.microsoft.com/office/drawing/2014/main" id="{D9D52FB6-D05A-47A6-9A37-C3A2522FCE5C}"/>
              </a:ext>
            </a:extLst>
          </p:cNvPr>
          <p:cNvSpPr>
            <a:spLocks noChangeArrowheads="1"/>
          </p:cNvSpPr>
          <p:nvPr/>
        </p:nvSpPr>
        <p:spPr bwMode="auto">
          <a:xfrm>
            <a:off x="10058407" y="6583362"/>
            <a:ext cx="370295" cy="274434"/>
          </a:xfrm>
          <a:prstGeom prst="rect">
            <a:avLst/>
          </a:prstGeom>
          <a:noFill/>
          <a:ln w="12700">
            <a:noFill/>
            <a:miter lim="800000"/>
            <a:headEnd/>
            <a:tailEnd/>
          </a:ln>
          <a:effectLst/>
        </p:spPr>
        <p:txBody>
          <a:bodyPr wrap="none" lIns="90488" tIns="44450" rIns="90488" bIns="44450">
            <a:spAutoFit/>
          </a:bodyPr>
          <a:lstStyle>
            <a:lvl1pPr>
              <a:defRPr kumimoji="1">
                <a:solidFill>
                  <a:schemeClr val="tx1"/>
                </a:solidFill>
                <a:latin typeface="Symbol" panose="05050102010706020507" pitchFamily="18" charset="2"/>
                <a:ea typeface="굴림" panose="020B0600000101010101" pitchFamily="50" charset="-127"/>
              </a:defRPr>
            </a:lvl1pPr>
            <a:lvl2pPr marL="742950" indent="-285750">
              <a:defRPr kumimoji="1">
                <a:solidFill>
                  <a:schemeClr val="tx1"/>
                </a:solidFill>
                <a:latin typeface="Symbol" panose="05050102010706020507" pitchFamily="18" charset="2"/>
                <a:ea typeface="굴림" panose="020B0600000101010101" pitchFamily="50" charset="-127"/>
              </a:defRPr>
            </a:lvl2pPr>
            <a:lvl3pPr marL="1143000" indent="-228600">
              <a:defRPr kumimoji="1">
                <a:solidFill>
                  <a:schemeClr val="tx1"/>
                </a:solidFill>
                <a:latin typeface="Symbol" panose="05050102010706020507" pitchFamily="18" charset="2"/>
                <a:ea typeface="굴림" panose="020B0600000101010101" pitchFamily="50" charset="-127"/>
              </a:defRPr>
            </a:lvl3pPr>
            <a:lvl4pPr marL="1600200" indent="-228600">
              <a:defRPr kumimoji="1">
                <a:solidFill>
                  <a:schemeClr val="tx1"/>
                </a:solidFill>
                <a:latin typeface="Symbol" panose="05050102010706020507" pitchFamily="18" charset="2"/>
                <a:ea typeface="굴림" panose="020B0600000101010101" pitchFamily="50" charset="-127"/>
              </a:defRPr>
            </a:lvl4pPr>
            <a:lvl5pPr marL="2057400" indent="-228600">
              <a:defRPr kumimoji="1">
                <a:solidFill>
                  <a:schemeClr val="tx1"/>
                </a:solidFill>
                <a:latin typeface="Symbol" panose="05050102010706020507" pitchFamily="18" charset="2"/>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9pPr>
          </a:lstStyle>
          <a:p>
            <a:pPr algn="r"/>
            <a:fld id="{FD501401-C295-4A98-BA1B-D7F6784A7BF2}" type="slidenum">
              <a:rPr lang="en-US" altLang="ko-KR" sz="1200" smtClean="0">
                <a:latin typeface="Arial" panose="020B0604020202020204" pitchFamily="34" charset="0"/>
              </a:rPr>
              <a:pPr algn="r"/>
              <a:t>‹#›</a:t>
            </a:fld>
            <a:endParaRPr lang="en-US" altLang="ko-KR" sz="1200">
              <a:latin typeface="Arial" panose="020B0604020202020204" pitchFamily="34" charset="0"/>
            </a:endParaRPr>
          </a:p>
        </p:txBody>
      </p:sp>
      <p:pic>
        <p:nvPicPr>
          <p:cNvPr id="6" name="그림 5">
            <a:extLst>
              <a:ext uri="{FF2B5EF4-FFF2-40B4-BE49-F238E27FC236}">
                <a16:creationId xmlns:a16="http://schemas.microsoft.com/office/drawing/2014/main" id="{1B382954-800B-42B1-ABC7-85E9D3A8D23F}"/>
              </a:ext>
            </a:extLst>
          </p:cNvPr>
          <p:cNvPicPr>
            <a:picLocks noChangeAspect="1"/>
          </p:cNvPicPr>
          <p:nvPr/>
        </p:nvPicPr>
        <p:blipFill>
          <a:blip r:embed="rId2"/>
          <a:stretch>
            <a:fillRect/>
          </a:stretch>
        </p:blipFill>
        <p:spPr>
          <a:xfrm>
            <a:off x="10518244" y="6611035"/>
            <a:ext cx="1584960" cy="219087"/>
          </a:xfrm>
          <a:prstGeom prst="rect">
            <a:avLst/>
          </a:prstGeom>
        </p:spPr>
      </p:pic>
    </p:spTree>
    <p:extLst>
      <p:ext uri="{BB962C8B-B14F-4D97-AF65-F5344CB8AC3E}">
        <p14:creationId xmlns:p14="http://schemas.microsoft.com/office/powerpoint/2010/main" val="67152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구역 머리글">
    <p:bg>
      <p:bgPr>
        <a:solidFill>
          <a:srgbClr val="C4C5C9"/>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9FDF00-F761-4F7A-A5FC-B10B6567857B}"/>
              </a:ext>
            </a:extLst>
          </p:cNvPr>
          <p:cNvSpPr/>
          <p:nvPr/>
        </p:nvSpPr>
        <p:spPr bwMode="auto">
          <a:xfrm>
            <a:off x="720811" y="749643"/>
            <a:ext cx="10750378" cy="5358714"/>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accent1"/>
              </a:solidFill>
              <a:effectLst/>
              <a:latin typeface="Comic Sans MS" pitchFamily="66" charset="0"/>
            </a:endParaRPr>
          </a:p>
        </p:txBody>
      </p:sp>
      <p:sp>
        <p:nvSpPr>
          <p:cNvPr id="2" name="Title 1"/>
          <p:cNvSpPr>
            <a:spLocks noGrp="1"/>
          </p:cNvSpPr>
          <p:nvPr>
            <p:ph type="title" hasCustomPrompt="1"/>
          </p:nvPr>
        </p:nvSpPr>
        <p:spPr>
          <a:xfrm>
            <a:off x="914400" y="2606675"/>
            <a:ext cx="10363200" cy="1362075"/>
          </a:xfrm>
          <a:prstGeom prst="rect">
            <a:avLst/>
          </a:prstGeom>
        </p:spPr>
        <p:txBody>
          <a:bodyPr anchor="ctr" anchorCtr="0"/>
          <a:lstStyle>
            <a:lvl1pPr algn="ctr">
              <a:defRPr sz="4000" b="1" cap="none" baseline="0">
                <a:solidFill>
                  <a:srgbClr val="C80060"/>
                </a:solidFill>
              </a:defRPr>
            </a:lvl1pPr>
          </a:lstStyle>
          <a:p>
            <a:r>
              <a:rPr lang="en-US"/>
              <a:t>Click to edit Master title style</a:t>
            </a:r>
          </a:p>
        </p:txBody>
      </p:sp>
      <p:sp>
        <p:nvSpPr>
          <p:cNvPr id="3" name="Text Placeholder 2"/>
          <p:cNvSpPr>
            <a:spLocks noGrp="1"/>
          </p:cNvSpPr>
          <p:nvPr>
            <p:ph type="body" idx="1" hasCustomPrompt="1"/>
          </p:nvPr>
        </p:nvSpPr>
        <p:spPr>
          <a:xfrm>
            <a:off x="914400" y="4107180"/>
            <a:ext cx="10363200" cy="1160780"/>
          </a:xfrm>
          <a:prstGeom prst="rect">
            <a:avLst/>
          </a:prstGeo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5" name="그림 4">
            <a:extLst>
              <a:ext uri="{FF2B5EF4-FFF2-40B4-BE49-F238E27FC236}">
                <a16:creationId xmlns:a16="http://schemas.microsoft.com/office/drawing/2014/main" id="{E4FB440F-3E54-4E89-B1F3-0243F7E2370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1120" y="6583362"/>
            <a:ext cx="1584960" cy="219087"/>
          </a:xfrm>
          <a:prstGeom prst="rect">
            <a:avLst/>
          </a:prstGeom>
        </p:spPr>
      </p:pic>
      <p:pic>
        <p:nvPicPr>
          <p:cNvPr id="7" name="그림 6">
            <a:extLst>
              <a:ext uri="{FF2B5EF4-FFF2-40B4-BE49-F238E27FC236}">
                <a16:creationId xmlns:a16="http://schemas.microsoft.com/office/drawing/2014/main" id="{745E15EE-A02F-46F4-8B40-FB0CC99BEC8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1120" y="6583362"/>
            <a:ext cx="1584960" cy="219087"/>
          </a:xfrm>
          <a:prstGeom prst="rect">
            <a:avLst/>
          </a:prstGeom>
        </p:spPr>
      </p:pic>
      <p:pic>
        <p:nvPicPr>
          <p:cNvPr id="8" name="그림 7">
            <a:extLst>
              <a:ext uri="{FF2B5EF4-FFF2-40B4-BE49-F238E27FC236}">
                <a16:creationId xmlns:a16="http://schemas.microsoft.com/office/drawing/2014/main" id="{2BD1CA83-B5DE-4680-AEB8-77A52C6E751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1120" y="6583362"/>
            <a:ext cx="1584960" cy="219087"/>
          </a:xfrm>
          <a:prstGeom prst="rect">
            <a:avLst/>
          </a:prstGeom>
        </p:spPr>
      </p:pic>
      <p:sp>
        <p:nvSpPr>
          <p:cNvPr id="9" name="Rectangle 5">
            <a:extLst>
              <a:ext uri="{FF2B5EF4-FFF2-40B4-BE49-F238E27FC236}">
                <a16:creationId xmlns:a16="http://schemas.microsoft.com/office/drawing/2014/main" id="{A867FBC8-A6B8-48E8-AB32-48D7B89E52F5}"/>
              </a:ext>
            </a:extLst>
          </p:cNvPr>
          <p:cNvSpPr/>
          <p:nvPr/>
        </p:nvSpPr>
        <p:spPr bwMode="auto">
          <a:xfrm>
            <a:off x="720811" y="749643"/>
            <a:ext cx="10750378" cy="5358714"/>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accent1"/>
              </a:solidFill>
              <a:effectLst/>
              <a:latin typeface="Comic Sans MS" pitchFamily="66" charset="0"/>
            </a:endParaRPr>
          </a:p>
        </p:txBody>
      </p:sp>
    </p:spTree>
    <p:extLst>
      <p:ext uri="{BB962C8B-B14F-4D97-AF65-F5344CB8AC3E}">
        <p14:creationId xmlns:p14="http://schemas.microsoft.com/office/powerpoint/2010/main" val="193296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제목만">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63DDE-1CE2-4718-BCE9-7A213B2EA918}"/>
              </a:ext>
            </a:extLst>
          </p:cNvPr>
          <p:cNvSpPr>
            <a:spLocks noGrp="1"/>
          </p:cNvSpPr>
          <p:nvPr>
            <p:ph type="title"/>
          </p:nvPr>
        </p:nvSpPr>
        <p:spPr>
          <a:xfrm>
            <a:off x="426720" y="190500"/>
            <a:ext cx="11247120" cy="754378"/>
          </a:xfrm>
          <a:prstGeom prst="rect">
            <a:avLst/>
          </a:prstGeom>
        </p:spPr>
        <p:txBody>
          <a:bodyPr/>
          <a:lstStyle>
            <a:lvl1pPr latinLnBrk="0">
              <a:defRPr>
                <a:solidFill>
                  <a:schemeClr val="accent1"/>
                </a:solidFill>
              </a:defRPr>
            </a:lvl1pPr>
          </a:lstStyle>
          <a:p>
            <a:r>
              <a:rPr lang="en-US" altLang="ko-KR"/>
              <a:t>Click to edit Master title style</a:t>
            </a:r>
            <a:endParaRPr lang="en-US"/>
          </a:p>
        </p:txBody>
      </p:sp>
      <p:sp>
        <p:nvSpPr>
          <p:cNvPr id="3" name="Rectangle 4">
            <a:extLst>
              <a:ext uri="{FF2B5EF4-FFF2-40B4-BE49-F238E27FC236}">
                <a16:creationId xmlns:a16="http://schemas.microsoft.com/office/drawing/2014/main" id="{BC0FE602-E8D1-476D-9B23-6CEEE903A5A5}"/>
              </a:ext>
            </a:extLst>
          </p:cNvPr>
          <p:cNvSpPr>
            <a:spLocks noChangeArrowheads="1"/>
          </p:cNvSpPr>
          <p:nvPr/>
        </p:nvSpPr>
        <p:spPr bwMode="auto">
          <a:xfrm>
            <a:off x="10058407" y="6583362"/>
            <a:ext cx="370295" cy="274434"/>
          </a:xfrm>
          <a:prstGeom prst="rect">
            <a:avLst/>
          </a:prstGeom>
          <a:noFill/>
          <a:ln w="12700">
            <a:noFill/>
            <a:miter lim="800000"/>
            <a:headEnd/>
            <a:tailEnd/>
          </a:ln>
          <a:effectLst/>
        </p:spPr>
        <p:txBody>
          <a:bodyPr wrap="none" lIns="90488" tIns="44450" rIns="90488" bIns="44450">
            <a:spAutoFit/>
          </a:bodyPr>
          <a:lstStyle>
            <a:lvl1pPr>
              <a:defRPr kumimoji="1">
                <a:solidFill>
                  <a:schemeClr val="tx1"/>
                </a:solidFill>
                <a:latin typeface="Symbol" panose="05050102010706020507" pitchFamily="18" charset="2"/>
                <a:ea typeface="굴림" panose="020B0600000101010101" pitchFamily="50" charset="-127"/>
              </a:defRPr>
            </a:lvl1pPr>
            <a:lvl2pPr marL="742950" indent="-285750">
              <a:defRPr kumimoji="1">
                <a:solidFill>
                  <a:schemeClr val="tx1"/>
                </a:solidFill>
                <a:latin typeface="Symbol" panose="05050102010706020507" pitchFamily="18" charset="2"/>
                <a:ea typeface="굴림" panose="020B0600000101010101" pitchFamily="50" charset="-127"/>
              </a:defRPr>
            </a:lvl2pPr>
            <a:lvl3pPr marL="1143000" indent="-228600">
              <a:defRPr kumimoji="1">
                <a:solidFill>
                  <a:schemeClr val="tx1"/>
                </a:solidFill>
                <a:latin typeface="Symbol" panose="05050102010706020507" pitchFamily="18" charset="2"/>
                <a:ea typeface="굴림" panose="020B0600000101010101" pitchFamily="50" charset="-127"/>
              </a:defRPr>
            </a:lvl3pPr>
            <a:lvl4pPr marL="1600200" indent="-228600">
              <a:defRPr kumimoji="1">
                <a:solidFill>
                  <a:schemeClr val="tx1"/>
                </a:solidFill>
                <a:latin typeface="Symbol" panose="05050102010706020507" pitchFamily="18" charset="2"/>
                <a:ea typeface="굴림" panose="020B0600000101010101" pitchFamily="50" charset="-127"/>
              </a:defRPr>
            </a:lvl4pPr>
            <a:lvl5pPr marL="2057400" indent="-228600">
              <a:defRPr kumimoji="1">
                <a:solidFill>
                  <a:schemeClr val="tx1"/>
                </a:solidFill>
                <a:latin typeface="Symbol" panose="05050102010706020507" pitchFamily="18" charset="2"/>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9pPr>
          </a:lstStyle>
          <a:p>
            <a:pPr algn="r"/>
            <a:fld id="{FD501401-C295-4A98-BA1B-D7F6784A7BF2}" type="slidenum">
              <a:rPr lang="en-US" altLang="ko-KR" sz="1200" smtClean="0">
                <a:latin typeface="Arial" panose="020B0604020202020204" pitchFamily="34" charset="0"/>
              </a:rPr>
              <a:pPr algn="r"/>
              <a:t>‹#›</a:t>
            </a:fld>
            <a:endParaRPr lang="en-US" altLang="ko-KR" sz="1200">
              <a:latin typeface="Arial" panose="020B0604020202020204" pitchFamily="34" charset="0"/>
            </a:endParaRPr>
          </a:p>
        </p:txBody>
      </p:sp>
      <p:pic>
        <p:nvPicPr>
          <p:cNvPr id="4" name="그림 3">
            <a:extLst>
              <a:ext uri="{FF2B5EF4-FFF2-40B4-BE49-F238E27FC236}">
                <a16:creationId xmlns:a16="http://schemas.microsoft.com/office/drawing/2014/main" id="{15FD11E6-6219-40D8-A3C5-BE4120AF5705}"/>
              </a:ext>
            </a:extLst>
          </p:cNvPr>
          <p:cNvPicPr>
            <a:picLocks noChangeAspect="1"/>
          </p:cNvPicPr>
          <p:nvPr/>
        </p:nvPicPr>
        <p:blipFill>
          <a:blip r:embed="rId2"/>
          <a:stretch>
            <a:fillRect/>
          </a:stretch>
        </p:blipFill>
        <p:spPr>
          <a:xfrm>
            <a:off x="10518244" y="6611035"/>
            <a:ext cx="1584960" cy="219087"/>
          </a:xfrm>
          <a:prstGeom prst="rect">
            <a:avLst/>
          </a:prstGeom>
        </p:spPr>
      </p:pic>
    </p:spTree>
    <p:extLst>
      <p:ext uri="{BB962C8B-B14F-4D97-AF65-F5344CB8AC3E}">
        <p14:creationId xmlns:p14="http://schemas.microsoft.com/office/powerpoint/2010/main" val="394771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C55558D-F26B-4EA4-B429-BC799477B395}"/>
              </a:ext>
            </a:extLst>
          </p:cNvPr>
          <p:cNvSpPr>
            <a:spLocks noChangeArrowheads="1"/>
          </p:cNvSpPr>
          <p:nvPr/>
        </p:nvSpPr>
        <p:spPr bwMode="auto">
          <a:xfrm>
            <a:off x="11763383" y="6583362"/>
            <a:ext cx="370294" cy="274434"/>
          </a:xfrm>
          <a:prstGeom prst="rect">
            <a:avLst/>
          </a:prstGeom>
          <a:noFill/>
          <a:ln w="12700">
            <a:noFill/>
            <a:miter lim="800000"/>
            <a:headEnd/>
            <a:tailEnd/>
          </a:ln>
          <a:effectLst/>
        </p:spPr>
        <p:txBody>
          <a:bodyPr wrap="none" lIns="90488" tIns="44450" rIns="90488" bIns="44450">
            <a:spAutoFit/>
          </a:bodyPr>
          <a:lstStyle>
            <a:lvl1pPr>
              <a:defRPr kumimoji="1">
                <a:solidFill>
                  <a:schemeClr val="tx1"/>
                </a:solidFill>
                <a:latin typeface="Symbol" panose="05050102010706020507" pitchFamily="18" charset="2"/>
                <a:ea typeface="굴림" panose="020B0600000101010101" pitchFamily="50" charset="-127"/>
              </a:defRPr>
            </a:lvl1pPr>
            <a:lvl2pPr marL="742950" indent="-285750">
              <a:defRPr kumimoji="1">
                <a:solidFill>
                  <a:schemeClr val="tx1"/>
                </a:solidFill>
                <a:latin typeface="Symbol" panose="05050102010706020507" pitchFamily="18" charset="2"/>
                <a:ea typeface="굴림" panose="020B0600000101010101" pitchFamily="50" charset="-127"/>
              </a:defRPr>
            </a:lvl2pPr>
            <a:lvl3pPr marL="1143000" indent="-228600">
              <a:defRPr kumimoji="1">
                <a:solidFill>
                  <a:schemeClr val="tx1"/>
                </a:solidFill>
                <a:latin typeface="Symbol" panose="05050102010706020507" pitchFamily="18" charset="2"/>
                <a:ea typeface="굴림" panose="020B0600000101010101" pitchFamily="50" charset="-127"/>
              </a:defRPr>
            </a:lvl3pPr>
            <a:lvl4pPr marL="1600200" indent="-228600">
              <a:defRPr kumimoji="1">
                <a:solidFill>
                  <a:schemeClr val="tx1"/>
                </a:solidFill>
                <a:latin typeface="Symbol" panose="05050102010706020507" pitchFamily="18" charset="2"/>
                <a:ea typeface="굴림" panose="020B0600000101010101" pitchFamily="50" charset="-127"/>
              </a:defRPr>
            </a:lvl4pPr>
            <a:lvl5pPr marL="2057400" indent="-228600">
              <a:defRPr kumimoji="1">
                <a:solidFill>
                  <a:schemeClr val="tx1"/>
                </a:solidFill>
                <a:latin typeface="Symbol" panose="05050102010706020507" pitchFamily="18" charset="2"/>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9pPr>
          </a:lstStyle>
          <a:p>
            <a:pPr algn="r"/>
            <a:fld id="{FD501401-C295-4A98-BA1B-D7F6784A7BF2}" type="slidenum">
              <a:rPr lang="en-US" altLang="ko-KR" sz="1200" smtClean="0">
                <a:latin typeface="Arial" panose="020B0604020202020204" pitchFamily="34" charset="0"/>
              </a:rPr>
              <a:pPr algn="r"/>
              <a:t>‹#›</a:t>
            </a:fld>
            <a:endParaRPr lang="en-US" altLang="ko-KR" sz="1200">
              <a:latin typeface="Arial" panose="020B0604020202020204" pitchFamily="34" charset="0"/>
            </a:endParaRPr>
          </a:p>
        </p:txBody>
      </p:sp>
      <p:pic>
        <p:nvPicPr>
          <p:cNvPr id="4" name="그림 3">
            <a:extLst>
              <a:ext uri="{FF2B5EF4-FFF2-40B4-BE49-F238E27FC236}">
                <a16:creationId xmlns:a16="http://schemas.microsoft.com/office/drawing/2014/main" id="{C3C6B341-D450-4B62-9FD1-8DBC89DC9CB5}"/>
              </a:ext>
            </a:extLst>
          </p:cNvPr>
          <p:cNvPicPr>
            <a:picLocks noChangeAspect="1"/>
          </p:cNvPicPr>
          <p:nvPr/>
        </p:nvPicPr>
        <p:blipFill>
          <a:blip r:embed="rId2"/>
          <a:stretch>
            <a:fillRect/>
          </a:stretch>
        </p:blipFill>
        <p:spPr>
          <a:xfrm>
            <a:off x="71120" y="6583362"/>
            <a:ext cx="1584960" cy="219087"/>
          </a:xfrm>
          <a:prstGeom prst="rect">
            <a:avLst/>
          </a:prstGeom>
        </p:spPr>
      </p:pic>
    </p:spTree>
    <p:extLst>
      <p:ext uri="{BB962C8B-B14F-4D97-AF65-F5344CB8AC3E}">
        <p14:creationId xmlns:p14="http://schemas.microsoft.com/office/powerpoint/2010/main" val="555368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콘텐츠 2개">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09182E4-B891-466D-B157-09B7EAE701B6}"/>
              </a:ext>
            </a:extLst>
          </p:cNvPr>
          <p:cNvSpPr>
            <a:spLocks noGrp="1"/>
          </p:cNvSpPr>
          <p:nvPr>
            <p:ph type="title"/>
          </p:nvPr>
        </p:nvSpPr>
        <p:spPr>
          <a:xfrm>
            <a:off x="426720" y="190500"/>
            <a:ext cx="11247120" cy="754378"/>
          </a:xfrm>
          <a:prstGeom prst="rect">
            <a:avLst/>
          </a:prstGeom>
        </p:spPr>
        <p:txBody>
          <a:bodyPr/>
          <a:lstStyle>
            <a:lvl1pPr algn="l" rtl="0" eaLnBrk="1" fontAlgn="base" latinLnBrk="0" hangingPunct="1">
              <a:spcBef>
                <a:spcPct val="0"/>
              </a:spcBef>
              <a:spcAft>
                <a:spcPct val="0"/>
              </a:spcAft>
              <a:defRPr lang="en-US" sz="3600" b="1" dirty="0">
                <a:solidFill>
                  <a:schemeClr val="accent1"/>
                </a:solidFill>
                <a:latin typeface="verdana" panose="020B0604030504040204" pitchFamily="34" charset="0"/>
                <a:ea typeface="+mj-ea"/>
                <a:cs typeface="Arial" pitchFamily="34" charset="0"/>
              </a:defRPr>
            </a:lvl1pPr>
          </a:lstStyle>
          <a:p>
            <a:r>
              <a:rPr lang="en-US" altLang="ko-KR"/>
              <a:t>Click to edit Master title style</a:t>
            </a:r>
            <a:endParaRPr lang="en-US"/>
          </a:p>
        </p:txBody>
      </p:sp>
      <p:sp>
        <p:nvSpPr>
          <p:cNvPr id="11" name="Content Placeholder 2">
            <a:extLst>
              <a:ext uri="{FF2B5EF4-FFF2-40B4-BE49-F238E27FC236}">
                <a16:creationId xmlns:a16="http://schemas.microsoft.com/office/drawing/2014/main" id="{6878DF2B-CE8F-4FF3-8AA3-92A6601C28E5}"/>
              </a:ext>
            </a:extLst>
          </p:cNvPr>
          <p:cNvSpPr>
            <a:spLocks noGrp="1"/>
          </p:cNvSpPr>
          <p:nvPr>
            <p:ph idx="10"/>
          </p:nvPr>
        </p:nvSpPr>
        <p:spPr>
          <a:xfrm>
            <a:off x="6146802" y="1087655"/>
            <a:ext cx="5618480" cy="5513765"/>
          </a:xfrm>
          <a:prstGeom prst="rect">
            <a:avLst/>
          </a:prstGeom>
        </p:spPr>
        <p:txBody>
          <a:bodyPr/>
          <a:lstStyle>
            <a:lvl1pPr marL="342900" indent="-342900" latinLnBrk="0" hangingPunct="1">
              <a:buFont typeface="Wingdings" panose="05000000000000000000" pitchFamily="2" charset="2"/>
              <a:buChar char=""/>
              <a:defRPr sz="2400">
                <a:latin typeface="Calibri" panose="020F0502020204030204" pitchFamily="34" charset="0"/>
                <a:ea typeface="Noto Sans" panose="020B0502040504020204" pitchFamily="34"/>
                <a:cs typeface="Calibri" panose="020F0502020204030204" pitchFamily="34" charset="0"/>
              </a:defRPr>
            </a:lvl1pPr>
            <a:lvl2pPr marL="742950" indent="-285750" latinLnBrk="0" hangingPunct="1">
              <a:buFont typeface="Arial" panose="020B0604020202020204" pitchFamily="34" charset="0"/>
              <a:buChar char="̶"/>
              <a:defRPr sz="2200">
                <a:latin typeface="Calibri" panose="020F0502020204030204" pitchFamily="34" charset="0"/>
                <a:ea typeface="Noto Sans" panose="020B0502040504020204" pitchFamily="34"/>
                <a:cs typeface="Calibri" panose="020F0502020204030204" pitchFamily="34" charset="0"/>
              </a:defRPr>
            </a:lvl2pPr>
            <a:lvl3pPr latinLnBrk="0" hangingPunct="1">
              <a:defRPr sz="2000">
                <a:latin typeface="Calibri" panose="020F0502020204030204" pitchFamily="34" charset="0"/>
                <a:ea typeface="Noto Sans" panose="020B0502040504020204" pitchFamily="34"/>
                <a:cs typeface="Calibri" panose="020F0502020204030204" pitchFamily="34" charset="0"/>
              </a:defRPr>
            </a:lvl3pPr>
            <a:lvl4pPr latinLnBrk="0" hangingPunct="1">
              <a:defRPr sz="2000">
                <a:latin typeface="Calibri" panose="020F0502020204030204" pitchFamily="34" charset="0"/>
                <a:ea typeface="Noto Sans" panose="020B0502040504020204" pitchFamily="34"/>
                <a:cs typeface="Calibri" panose="020F0502020204030204" pitchFamily="34" charset="0"/>
              </a:defRPr>
            </a:lvl4pPr>
            <a:lvl5pPr latinLnBrk="0" hangingPunct="1">
              <a:defRPr sz="2000">
                <a:latin typeface="Calibri" panose="020F0502020204030204" pitchFamily="34" charset="0"/>
                <a:ea typeface="Noto Sans" panose="020B0502040504020204" pitchFamily="34"/>
                <a:cs typeface="Calibri" panose="020F0502020204030204" pitchFamily="34" charset="0"/>
              </a:defRPr>
            </a:lvl5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12" name="Content Placeholder 2">
            <a:extLst>
              <a:ext uri="{FF2B5EF4-FFF2-40B4-BE49-F238E27FC236}">
                <a16:creationId xmlns:a16="http://schemas.microsoft.com/office/drawing/2014/main" id="{C312CBB3-D828-4B66-AD8B-088A45767563}"/>
              </a:ext>
            </a:extLst>
          </p:cNvPr>
          <p:cNvSpPr>
            <a:spLocks noGrp="1"/>
          </p:cNvSpPr>
          <p:nvPr>
            <p:ph idx="11"/>
          </p:nvPr>
        </p:nvSpPr>
        <p:spPr>
          <a:xfrm>
            <a:off x="426718" y="1087654"/>
            <a:ext cx="5618480" cy="5513765"/>
          </a:xfrm>
          <a:prstGeom prst="rect">
            <a:avLst/>
          </a:prstGeom>
        </p:spPr>
        <p:txBody>
          <a:bodyPr/>
          <a:lstStyle>
            <a:lvl1pPr marL="342900" indent="-342900" latinLnBrk="0" hangingPunct="1">
              <a:buFont typeface="Wingdings" panose="05000000000000000000" pitchFamily="2" charset="2"/>
              <a:buChar char=""/>
              <a:defRPr sz="2400">
                <a:latin typeface="Calibri" panose="020F0502020204030204" pitchFamily="34" charset="0"/>
                <a:ea typeface="Noto Sans" panose="020B0502040504020204" pitchFamily="34"/>
                <a:cs typeface="Calibri" panose="020F0502020204030204" pitchFamily="34" charset="0"/>
              </a:defRPr>
            </a:lvl1pPr>
            <a:lvl2pPr marL="742950" indent="-285750" latinLnBrk="0" hangingPunct="1">
              <a:buFont typeface="Arial" panose="020B0604020202020204" pitchFamily="34" charset="0"/>
              <a:buChar char="̶"/>
              <a:defRPr sz="2200">
                <a:latin typeface="Calibri" panose="020F0502020204030204" pitchFamily="34" charset="0"/>
                <a:ea typeface="Noto Sans" panose="020B0502040504020204" pitchFamily="34"/>
                <a:cs typeface="Calibri" panose="020F0502020204030204" pitchFamily="34" charset="0"/>
              </a:defRPr>
            </a:lvl2pPr>
            <a:lvl3pPr latinLnBrk="0" hangingPunct="1">
              <a:defRPr sz="2000">
                <a:latin typeface="Calibri" panose="020F0502020204030204" pitchFamily="34" charset="0"/>
                <a:ea typeface="Noto Sans" panose="020B0502040504020204" pitchFamily="34"/>
                <a:cs typeface="Calibri" panose="020F0502020204030204" pitchFamily="34" charset="0"/>
              </a:defRPr>
            </a:lvl3pPr>
            <a:lvl4pPr latinLnBrk="0" hangingPunct="1">
              <a:defRPr sz="2000">
                <a:latin typeface="Calibri" panose="020F0502020204030204" pitchFamily="34" charset="0"/>
                <a:ea typeface="Noto Sans" panose="020B0502040504020204" pitchFamily="34"/>
                <a:cs typeface="Calibri" panose="020F0502020204030204" pitchFamily="34" charset="0"/>
              </a:defRPr>
            </a:lvl4pPr>
            <a:lvl5pPr latinLnBrk="0" hangingPunct="1">
              <a:defRPr sz="2000">
                <a:latin typeface="Calibri" panose="020F0502020204030204" pitchFamily="34" charset="0"/>
                <a:ea typeface="Noto Sans" panose="020B0502040504020204" pitchFamily="34"/>
                <a:cs typeface="Calibri" panose="020F0502020204030204" pitchFamily="34" charset="0"/>
              </a:defRPr>
            </a:lvl5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10" name="Rectangle 4">
            <a:extLst>
              <a:ext uri="{FF2B5EF4-FFF2-40B4-BE49-F238E27FC236}">
                <a16:creationId xmlns:a16="http://schemas.microsoft.com/office/drawing/2014/main" id="{67B10EEF-5DCF-4E1D-85A9-70745EF9067E}"/>
              </a:ext>
            </a:extLst>
          </p:cNvPr>
          <p:cNvSpPr>
            <a:spLocks noChangeArrowheads="1"/>
          </p:cNvSpPr>
          <p:nvPr/>
        </p:nvSpPr>
        <p:spPr bwMode="auto">
          <a:xfrm>
            <a:off x="10058407" y="6583362"/>
            <a:ext cx="370295" cy="274434"/>
          </a:xfrm>
          <a:prstGeom prst="rect">
            <a:avLst/>
          </a:prstGeom>
          <a:noFill/>
          <a:ln w="12700">
            <a:noFill/>
            <a:miter lim="800000"/>
            <a:headEnd/>
            <a:tailEnd/>
          </a:ln>
          <a:effectLst/>
        </p:spPr>
        <p:txBody>
          <a:bodyPr wrap="none" lIns="90488" tIns="44450" rIns="90488" bIns="44450">
            <a:spAutoFit/>
          </a:bodyPr>
          <a:lstStyle>
            <a:lvl1pPr>
              <a:defRPr kumimoji="1">
                <a:solidFill>
                  <a:schemeClr val="tx1"/>
                </a:solidFill>
                <a:latin typeface="Symbol" panose="05050102010706020507" pitchFamily="18" charset="2"/>
                <a:ea typeface="굴림" panose="020B0600000101010101" pitchFamily="50" charset="-127"/>
              </a:defRPr>
            </a:lvl1pPr>
            <a:lvl2pPr marL="742950" indent="-285750">
              <a:defRPr kumimoji="1">
                <a:solidFill>
                  <a:schemeClr val="tx1"/>
                </a:solidFill>
                <a:latin typeface="Symbol" panose="05050102010706020507" pitchFamily="18" charset="2"/>
                <a:ea typeface="굴림" panose="020B0600000101010101" pitchFamily="50" charset="-127"/>
              </a:defRPr>
            </a:lvl2pPr>
            <a:lvl3pPr marL="1143000" indent="-228600">
              <a:defRPr kumimoji="1">
                <a:solidFill>
                  <a:schemeClr val="tx1"/>
                </a:solidFill>
                <a:latin typeface="Symbol" panose="05050102010706020507" pitchFamily="18" charset="2"/>
                <a:ea typeface="굴림" panose="020B0600000101010101" pitchFamily="50" charset="-127"/>
              </a:defRPr>
            </a:lvl3pPr>
            <a:lvl4pPr marL="1600200" indent="-228600">
              <a:defRPr kumimoji="1">
                <a:solidFill>
                  <a:schemeClr val="tx1"/>
                </a:solidFill>
                <a:latin typeface="Symbol" panose="05050102010706020507" pitchFamily="18" charset="2"/>
                <a:ea typeface="굴림" panose="020B0600000101010101" pitchFamily="50" charset="-127"/>
              </a:defRPr>
            </a:lvl4pPr>
            <a:lvl5pPr marL="2057400" indent="-228600">
              <a:defRPr kumimoji="1">
                <a:solidFill>
                  <a:schemeClr val="tx1"/>
                </a:solidFill>
                <a:latin typeface="Symbol" panose="05050102010706020507" pitchFamily="18" charset="2"/>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9pPr>
          </a:lstStyle>
          <a:p>
            <a:pPr algn="r"/>
            <a:fld id="{FD501401-C295-4A98-BA1B-D7F6784A7BF2}" type="slidenum">
              <a:rPr lang="en-US" altLang="ko-KR" sz="1200" smtClean="0">
                <a:latin typeface="Arial" panose="020B0604020202020204" pitchFamily="34" charset="0"/>
              </a:rPr>
              <a:pPr algn="r"/>
              <a:t>‹#›</a:t>
            </a:fld>
            <a:endParaRPr lang="en-US" altLang="ko-KR" sz="1200">
              <a:latin typeface="Arial" panose="020B0604020202020204" pitchFamily="34" charset="0"/>
            </a:endParaRPr>
          </a:p>
        </p:txBody>
      </p:sp>
      <p:pic>
        <p:nvPicPr>
          <p:cNvPr id="13" name="그림 12">
            <a:extLst>
              <a:ext uri="{FF2B5EF4-FFF2-40B4-BE49-F238E27FC236}">
                <a16:creationId xmlns:a16="http://schemas.microsoft.com/office/drawing/2014/main" id="{4435E7A2-E084-4693-9FFD-1D84653594DA}"/>
              </a:ext>
            </a:extLst>
          </p:cNvPr>
          <p:cNvPicPr>
            <a:picLocks noChangeAspect="1"/>
          </p:cNvPicPr>
          <p:nvPr/>
        </p:nvPicPr>
        <p:blipFill>
          <a:blip r:embed="rId2"/>
          <a:stretch>
            <a:fillRect/>
          </a:stretch>
        </p:blipFill>
        <p:spPr>
          <a:xfrm>
            <a:off x="10518244" y="6611035"/>
            <a:ext cx="1584960" cy="219087"/>
          </a:xfrm>
          <a:prstGeom prst="rect">
            <a:avLst/>
          </a:prstGeom>
        </p:spPr>
      </p:pic>
    </p:spTree>
    <p:extLst>
      <p:ext uri="{BB962C8B-B14F-4D97-AF65-F5344CB8AC3E}">
        <p14:creationId xmlns:p14="http://schemas.microsoft.com/office/powerpoint/2010/main" val="406732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58928"/>
            <a:ext cx="10363200" cy="1470025"/>
          </a:xfrm>
          <a:prstGeom prst="rect">
            <a:avLst/>
          </a:prstGeom>
        </p:spPr>
        <p:txBody>
          <a:bodyPr/>
          <a:lstStyle>
            <a:lvl1pPr algn="ctr">
              <a:defRPr b="1" i="0">
                <a:latin typeface="Open Sans ExtraBold" pitchFamily="2" charset="0"/>
                <a:cs typeface="Open Sans ExtraBold" pitchFamily="2" charset="0"/>
              </a:defRPr>
            </a:lvl1pPr>
          </a:lstStyle>
          <a:p>
            <a:r>
              <a:rPr lang="en-US" altLang="ko-KR"/>
              <a:t>Click to edit Master title style</a:t>
            </a:r>
            <a:endParaRPr lang="en-US"/>
          </a:p>
        </p:txBody>
      </p:sp>
      <p:sp>
        <p:nvSpPr>
          <p:cNvPr id="3" name="Subtitle 2"/>
          <p:cNvSpPr>
            <a:spLocks noGrp="1"/>
          </p:cNvSpPr>
          <p:nvPr>
            <p:ph type="subTitle" idx="1"/>
          </p:nvPr>
        </p:nvSpPr>
        <p:spPr>
          <a:xfrm>
            <a:off x="1828800" y="3314700"/>
            <a:ext cx="8534400" cy="1752600"/>
          </a:xfrm>
          <a:prstGeom prst="rect">
            <a:avLst/>
          </a:prstGeom>
        </p:spPr>
        <p:txBody>
          <a:bodyPr/>
          <a:lstStyle>
            <a:lvl1pPr marL="0" indent="0" algn="ctr">
              <a:buNone/>
              <a:defRPr baseline="0">
                <a:latin typeface="Roboto" panose="02000000000000000000" pitchFamily="2" charset="0"/>
                <a:ea typeface="나눔스퀘어" panose="020B0600000101010101" pitchFamily="50" charset="-127"/>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ltLang="ko-KR"/>
              <a:t>Click to edit Master subtitle style</a:t>
            </a:r>
            <a:endParaRPr lang="en-US"/>
          </a:p>
        </p:txBody>
      </p:sp>
      <p:pic>
        <p:nvPicPr>
          <p:cNvPr id="10" name="그림 9">
            <a:extLst>
              <a:ext uri="{FF2B5EF4-FFF2-40B4-BE49-F238E27FC236}">
                <a16:creationId xmlns:a16="http://schemas.microsoft.com/office/drawing/2014/main" id="{FF1721BC-3FF9-4DD4-D0D0-24E9BFEDAD39}"/>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12" name="그림 11">
            <a:extLst>
              <a:ext uri="{FF2B5EF4-FFF2-40B4-BE49-F238E27FC236}">
                <a16:creationId xmlns:a16="http://schemas.microsoft.com/office/drawing/2014/main" id="{E2A45600-3142-A7F8-B38E-B38EB678A470}"/>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cxnSp>
        <p:nvCxnSpPr>
          <p:cNvPr id="14" name="직선 연결선 6">
            <a:extLst>
              <a:ext uri="{FF2B5EF4-FFF2-40B4-BE49-F238E27FC236}">
                <a16:creationId xmlns:a16="http://schemas.microsoft.com/office/drawing/2014/main" id="{4355D3EF-8226-E887-97AE-3C5645875480}"/>
              </a:ext>
            </a:extLst>
          </p:cNvPr>
          <p:cNvCxnSpPr>
            <a:cxnSpLocks/>
          </p:cNvCxnSpPr>
          <p:nvPr/>
        </p:nvCxnSpPr>
        <p:spPr>
          <a:xfrm>
            <a:off x="1885988" y="3181139"/>
            <a:ext cx="8362912" cy="0"/>
          </a:xfrm>
          <a:prstGeom prst="line">
            <a:avLst/>
          </a:prstGeom>
          <a:ln w="60325" cap="rnd" cmpd="sng">
            <a:gradFill flip="none" rotWithShape="1">
              <a:gsLst>
                <a:gs pos="0">
                  <a:srgbClr val="800A42">
                    <a:lumMod val="100000"/>
                  </a:srgbClr>
                </a:gs>
                <a:gs pos="52000">
                  <a:srgbClr val="C61065"/>
                </a:gs>
                <a:gs pos="100000">
                  <a:srgbClr val="55268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 name="그림 3">
            <a:extLst>
              <a:ext uri="{FF2B5EF4-FFF2-40B4-BE49-F238E27FC236}">
                <a16:creationId xmlns:a16="http://schemas.microsoft.com/office/drawing/2014/main" id="{4CE2688E-A7BC-3452-A5F2-6CD4CD3D23C1}"/>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5" name="그림 4">
            <a:extLst>
              <a:ext uri="{FF2B5EF4-FFF2-40B4-BE49-F238E27FC236}">
                <a16:creationId xmlns:a16="http://schemas.microsoft.com/office/drawing/2014/main" id="{75E45D91-C7F2-0CB2-3E5E-8B5F0350469A}"/>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cxnSp>
        <p:nvCxnSpPr>
          <p:cNvPr id="6" name="직선 연결선 6">
            <a:extLst>
              <a:ext uri="{FF2B5EF4-FFF2-40B4-BE49-F238E27FC236}">
                <a16:creationId xmlns:a16="http://schemas.microsoft.com/office/drawing/2014/main" id="{A59D3F3E-6D55-DF2B-6CAD-2430B0751B56}"/>
              </a:ext>
            </a:extLst>
          </p:cNvPr>
          <p:cNvCxnSpPr>
            <a:cxnSpLocks/>
          </p:cNvCxnSpPr>
          <p:nvPr/>
        </p:nvCxnSpPr>
        <p:spPr>
          <a:xfrm>
            <a:off x="1885988" y="3181139"/>
            <a:ext cx="8362912" cy="0"/>
          </a:xfrm>
          <a:prstGeom prst="line">
            <a:avLst/>
          </a:prstGeom>
          <a:ln w="60325" cap="rnd" cmpd="sng">
            <a:gradFill flip="none" rotWithShape="1">
              <a:gsLst>
                <a:gs pos="0">
                  <a:srgbClr val="800A42">
                    <a:lumMod val="100000"/>
                  </a:srgbClr>
                </a:gs>
                <a:gs pos="52000">
                  <a:srgbClr val="C61065"/>
                </a:gs>
                <a:gs pos="100000">
                  <a:srgbClr val="55268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12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비교">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6718" y="1087655"/>
            <a:ext cx="5618480" cy="443965"/>
          </a:xfrm>
          <a:prstGeom prst="rect">
            <a:avLst/>
          </a:prstGeom>
        </p:spPr>
        <p:txBody>
          <a:bodyPr anchor="b"/>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12" name="Title 1">
            <a:extLst>
              <a:ext uri="{FF2B5EF4-FFF2-40B4-BE49-F238E27FC236}">
                <a16:creationId xmlns:a16="http://schemas.microsoft.com/office/drawing/2014/main" id="{21201175-89BD-477B-A72A-61FCD37238D0}"/>
              </a:ext>
            </a:extLst>
          </p:cNvPr>
          <p:cNvSpPr>
            <a:spLocks noGrp="1"/>
          </p:cNvSpPr>
          <p:nvPr>
            <p:ph type="title"/>
          </p:nvPr>
        </p:nvSpPr>
        <p:spPr>
          <a:xfrm>
            <a:off x="426720" y="190500"/>
            <a:ext cx="11313168" cy="754378"/>
          </a:xfrm>
          <a:prstGeom prst="rect">
            <a:avLst/>
          </a:prstGeom>
        </p:spPr>
        <p:txBody>
          <a:bodyPr/>
          <a:lstStyle>
            <a:lvl1pPr algn="l" rtl="0" eaLnBrk="1" fontAlgn="base" latinLnBrk="0" hangingPunct="1">
              <a:spcBef>
                <a:spcPct val="0"/>
              </a:spcBef>
              <a:spcAft>
                <a:spcPct val="0"/>
              </a:spcAft>
              <a:defRPr lang="en-US" sz="3600" b="1" dirty="0">
                <a:solidFill>
                  <a:schemeClr val="accent1"/>
                </a:solidFill>
                <a:latin typeface="verdana" panose="020B0604030504040204" pitchFamily="34" charset="0"/>
                <a:ea typeface="+mj-ea"/>
                <a:cs typeface="Arial" pitchFamily="34" charset="0"/>
              </a:defRPr>
            </a:lvl1pPr>
          </a:lstStyle>
          <a:p>
            <a:r>
              <a:rPr lang="en-US" altLang="ko-KR"/>
              <a:t>Click to edit Master title style</a:t>
            </a:r>
            <a:endParaRPr lang="en-US"/>
          </a:p>
        </p:txBody>
      </p:sp>
      <p:sp>
        <p:nvSpPr>
          <p:cNvPr id="14" name="Content Placeholder 2">
            <a:extLst>
              <a:ext uri="{FF2B5EF4-FFF2-40B4-BE49-F238E27FC236}">
                <a16:creationId xmlns:a16="http://schemas.microsoft.com/office/drawing/2014/main" id="{067CFD08-ECDF-4ABA-AFBB-D50377D4AB12}"/>
              </a:ext>
            </a:extLst>
          </p:cNvPr>
          <p:cNvSpPr>
            <a:spLocks noGrp="1"/>
          </p:cNvSpPr>
          <p:nvPr>
            <p:ph idx="11"/>
          </p:nvPr>
        </p:nvSpPr>
        <p:spPr>
          <a:xfrm>
            <a:off x="426718" y="1592580"/>
            <a:ext cx="5618480" cy="5008839"/>
          </a:xfrm>
          <a:prstGeom prst="rect">
            <a:avLst/>
          </a:prstGeom>
        </p:spPr>
        <p:txBody>
          <a:bodyPr/>
          <a:lstStyle>
            <a:lvl1pPr marL="342900" indent="-342900" latinLnBrk="0" hangingPunct="1">
              <a:buFont typeface="Wingdings" panose="05000000000000000000" pitchFamily="2" charset="2"/>
              <a:buChar char=""/>
              <a:defRPr sz="2400">
                <a:latin typeface="Calibri" panose="020F0502020204030204" pitchFamily="34" charset="0"/>
                <a:ea typeface="Noto Sans" panose="020B0502040504020204" pitchFamily="34"/>
                <a:cs typeface="Calibri" panose="020F0502020204030204" pitchFamily="34" charset="0"/>
              </a:defRPr>
            </a:lvl1pPr>
            <a:lvl2pPr marL="742950" indent="-285750" latinLnBrk="0" hangingPunct="1">
              <a:buFont typeface="Arial" panose="020B0604020202020204" pitchFamily="34" charset="0"/>
              <a:buChar char="̶"/>
              <a:defRPr sz="2200">
                <a:latin typeface="Calibri" panose="020F0502020204030204" pitchFamily="34" charset="0"/>
                <a:ea typeface="Noto Sans" panose="020B0502040504020204" pitchFamily="34"/>
                <a:cs typeface="Calibri" panose="020F0502020204030204" pitchFamily="34" charset="0"/>
              </a:defRPr>
            </a:lvl2pPr>
            <a:lvl3pPr latinLnBrk="0" hangingPunct="1">
              <a:defRPr sz="2000">
                <a:latin typeface="Calibri" panose="020F0502020204030204" pitchFamily="34" charset="0"/>
                <a:ea typeface="Noto Sans" panose="020B0502040504020204" pitchFamily="34"/>
                <a:cs typeface="Calibri" panose="020F0502020204030204" pitchFamily="34" charset="0"/>
              </a:defRPr>
            </a:lvl3pPr>
            <a:lvl4pPr latinLnBrk="0" hangingPunct="1">
              <a:defRPr sz="2000">
                <a:latin typeface="Calibri" panose="020F0502020204030204" pitchFamily="34" charset="0"/>
                <a:ea typeface="Noto Sans" panose="020B0502040504020204" pitchFamily="34"/>
                <a:cs typeface="Calibri" panose="020F0502020204030204" pitchFamily="34" charset="0"/>
              </a:defRPr>
            </a:lvl4pPr>
            <a:lvl5pPr latinLnBrk="0" hangingPunct="1">
              <a:defRPr sz="2000">
                <a:latin typeface="Calibri" panose="020F0502020204030204" pitchFamily="34" charset="0"/>
                <a:ea typeface="Noto Sans" panose="020B0502040504020204" pitchFamily="34"/>
                <a:cs typeface="Calibri" panose="020F0502020204030204" pitchFamily="34" charset="0"/>
              </a:defRPr>
            </a:lvl5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15" name="Text Placeholder 2">
            <a:extLst>
              <a:ext uri="{FF2B5EF4-FFF2-40B4-BE49-F238E27FC236}">
                <a16:creationId xmlns:a16="http://schemas.microsoft.com/office/drawing/2014/main" id="{E2FED63D-8D2A-4DE2-8415-4F7FD56F3397}"/>
              </a:ext>
            </a:extLst>
          </p:cNvPr>
          <p:cNvSpPr>
            <a:spLocks noGrp="1"/>
          </p:cNvSpPr>
          <p:nvPr>
            <p:ph type="body" idx="12"/>
          </p:nvPr>
        </p:nvSpPr>
        <p:spPr>
          <a:xfrm>
            <a:off x="6121408" y="1087655"/>
            <a:ext cx="5618480" cy="443965"/>
          </a:xfrm>
          <a:prstGeom prst="rect">
            <a:avLst/>
          </a:prstGeom>
        </p:spPr>
        <p:txBody>
          <a:bodyPr anchor="b"/>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16" name="Content Placeholder 2">
            <a:extLst>
              <a:ext uri="{FF2B5EF4-FFF2-40B4-BE49-F238E27FC236}">
                <a16:creationId xmlns:a16="http://schemas.microsoft.com/office/drawing/2014/main" id="{D5EEEED8-A160-433B-BFC5-9728FB93CAF1}"/>
              </a:ext>
            </a:extLst>
          </p:cNvPr>
          <p:cNvSpPr>
            <a:spLocks noGrp="1"/>
          </p:cNvSpPr>
          <p:nvPr>
            <p:ph idx="13"/>
          </p:nvPr>
        </p:nvSpPr>
        <p:spPr>
          <a:xfrm>
            <a:off x="6121408" y="1592580"/>
            <a:ext cx="5618480" cy="5008839"/>
          </a:xfrm>
          <a:prstGeom prst="rect">
            <a:avLst/>
          </a:prstGeom>
        </p:spPr>
        <p:txBody>
          <a:bodyPr/>
          <a:lstStyle>
            <a:lvl1pPr marL="342900" indent="-342900" latinLnBrk="0" hangingPunct="1">
              <a:buFont typeface="Wingdings" panose="05000000000000000000" pitchFamily="2" charset="2"/>
              <a:buChar char=""/>
              <a:defRPr sz="2400">
                <a:latin typeface="Calibri" panose="020F0502020204030204" pitchFamily="34" charset="0"/>
                <a:ea typeface="Noto Sans" panose="020B0502040504020204" pitchFamily="34"/>
                <a:cs typeface="Calibri" panose="020F0502020204030204" pitchFamily="34" charset="0"/>
              </a:defRPr>
            </a:lvl1pPr>
            <a:lvl2pPr marL="742950" indent="-285750" latinLnBrk="0" hangingPunct="1">
              <a:buFont typeface="Arial" panose="020B0604020202020204" pitchFamily="34" charset="0"/>
              <a:buChar char="̶"/>
              <a:defRPr sz="2200">
                <a:latin typeface="Calibri" panose="020F0502020204030204" pitchFamily="34" charset="0"/>
                <a:ea typeface="Noto Sans" panose="020B0502040504020204" pitchFamily="34"/>
                <a:cs typeface="Calibri" panose="020F0502020204030204" pitchFamily="34" charset="0"/>
              </a:defRPr>
            </a:lvl2pPr>
            <a:lvl3pPr latinLnBrk="0" hangingPunct="1">
              <a:defRPr sz="2000">
                <a:latin typeface="Calibri" panose="020F0502020204030204" pitchFamily="34" charset="0"/>
                <a:ea typeface="Noto Sans" panose="020B0502040504020204" pitchFamily="34"/>
                <a:cs typeface="Calibri" panose="020F0502020204030204" pitchFamily="34" charset="0"/>
              </a:defRPr>
            </a:lvl3pPr>
            <a:lvl4pPr latinLnBrk="0" hangingPunct="1">
              <a:defRPr sz="2000">
                <a:latin typeface="Calibri" panose="020F0502020204030204" pitchFamily="34" charset="0"/>
                <a:ea typeface="Noto Sans" panose="020B0502040504020204" pitchFamily="34"/>
                <a:cs typeface="Calibri" panose="020F0502020204030204" pitchFamily="34" charset="0"/>
              </a:defRPr>
            </a:lvl4pPr>
            <a:lvl5pPr latinLnBrk="0" hangingPunct="1">
              <a:defRPr sz="2000">
                <a:latin typeface="Calibri" panose="020F0502020204030204" pitchFamily="34" charset="0"/>
                <a:ea typeface="Noto Sans" panose="020B0502040504020204" pitchFamily="34"/>
                <a:cs typeface="Calibri" panose="020F0502020204030204" pitchFamily="34" charset="0"/>
              </a:defRPr>
            </a:lvl5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9" name="Rectangle 4">
            <a:extLst>
              <a:ext uri="{FF2B5EF4-FFF2-40B4-BE49-F238E27FC236}">
                <a16:creationId xmlns:a16="http://schemas.microsoft.com/office/drawing/2014/main" id="{2AA6289E-0007-4ECC-B4A9-5765AE73262D}"/>
              </a:ext>
            </a:extLst>
          </p:cNvPr>
          <p:cNvSpPr>
            <a:spLocks noChangeArrowheads="1"/>
          </p:cNvSpPr>
          <p:nvPr/>
        </p:nvSpPr>
        <p:spPr bwMode="auto">
          <a:xfrm>
            <a:off x="10058407" y="6583362"/>
            <a:ext cx="370295" cy="274434"/>
          </a:xfrm>
          <a:prstGeom prst="rect">
            <a:avLst/>
          </a:prstGeom>
          <a:noFill/>
          <a:ln w="12700">
            <a:noFill/>
            <a:miter lim="800000"/>
            <a:headEnd/>
            <a:tailEnd/>
          </a:ln>
          <a:effectLst/>
        </p:spPr>
        <p:txBody>
          <a:bodyPr wrap="none" lIns="90488" tIns="44450" rIns="90488" bIns="44450">
            <a:spAutoFit/>
          </a:bodyPr>
          <a:lstStyle>
            <a:lvl1pPr>
              <a:defRPr kumimoji="1">
                <a:solidFill>
                  <a:schemeClr val="tx1"/>
                </a:solidFill>
                <a:latin typeface="Symbol" panose="05050102010706020507" pitchFamily="18" charset="2"/>
                <a:ea typeface="굴림" panose="020B0600000101010101" pitchFamily="50" charset="-127"/>
              </a:defRPr>
            </a:lvl1pPr>
            <a:lvl2pPr marL="742950" indent="-285750">
              <a:defRPr kumimoji="1">
                <a:solidFill>
                  <a:schemeClr val="tx1"/>
                </a:solidFill>
                <a:latin typeface="Symbol" panose="05050102010706020507" pitchFamily="18" charset="2"/>
                <a:ea typeface="굴림" panose="020B0600000101010101" pitchFamily="50" charset="-127"/>
              </a:defRPr>
            </a:lvl2pPr>
            <a:lvl3pPr marL="1143000" indent="-228600">
              <a:defRPr kumimoji="1">
                <a:solidFill>
                  <a:schemeClr val="tx1"/>
                </a:solidFill>
                <a:latin typeface="Symbol" panose="05050102010706020507" pitchFamily="18" charset="2"/>
                <a:ea typeface="굴림" panose="020B0600000101010101" pitchFamily="50" charset="-127"/>
              </a:defRPr>
            </a:lvl3pPr>
            <a:lvl4pPr marL="1600200" indent="-228600">
              <a:defRPr kumimoji="1">
                <a:solidFill>
                  <a:schemeClr val="tx1"/>
                </a:solidFill>
                <a:latin typeface="Symbol" panose="05050102010706020507" pitchFamily="18" charset="2"/>
                <a:ea typeface="굴림" panose="020B0600000101010101" pitchFamily="50" charset="-127"/>
              </a:defRPr>
            </a:lvl4pPr>
            <a:lvl5pPr marL="2057400" indent="-228600">
              <a:defRPr kumimoji="1">
                <a:solidFill>
                  <a:schemeClr val="tx1"/>
                </a:solidFill>
                <a:latin typeface="Symbol" panose="05050102010706020507" pitchFamily="18" charset="2"/>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Symbol" panose="05050102010706020507" pitchFamily="18" charset="2"/>
                <a:ea typeface="굴림" panose="020B0600000101010101" pitchFamily="50" charset="-127"/>
              </a:defRPr>
            </a:lvl9pPr>
          </a:lstStyle>
          <a:p>
            <a:pPr algn="r"/>
            <a:fld id="{FD501401-C295-4A98-BA1B-D7F6784A7BF2}" type="slidenum">
              <a:rPr lang="en-US" altLang="ko-KR" sz="1200" smtClean="0">
                <a:latin typeface="Arial" panose="020B0604020202020204" pitchFamily="34" charset="0"/>
              </a:rPr>
              <a:pPr algn="r"/>
              <a:t>‹#›</a:t>
            </a:fld>
            <a:endParaRPr lang="en-US" altLang="ko-KR" sz="1200">
              <a:latin typeface="Arial" panose="020B0604020202020204" pitchFamily="34" charset="0"/>
            </a:endParaRPr>
          </a:p>
        </p:txBody>
      </p:sp>
      <p:pic>
        <p:nvPicPr>
          <p:cNvPr id="13" name="그림 12">
            <a:extLst>
              <a:ext uri="{FF2B5EF4-FFF2-40B4-BE49-F238E27FC236}">
                <a16:creationId xmlns:a16="http://schemas.microsoft.com/office/drawing/2014/main" id="{87ABFFC2-5DE9-469B-AF1B-988A1AC324DA}"/>
              </a:ext>
            </a:extLst>
          </p:cNvPr>
          <p:cNvPicPr>
            <a:picLocks noChangeAspect="1"/>
          </p:cNvPicPr>
          <p:nvPr/>
        </p:nvPicPr>
        <p:blipFill>
          <a:blip r:embed="rId2"/>
          <a:stretch>
            <a:fillRect/>
          </a:stretch>
        </p:blipFill>
        <p:spPr>
          <a:xfrm>
            <a:off x="10518244" y="6611035"/>
            <a:ext cx="1584960" cy="219087"/>
          </a:xfrm>
          <a:prstGeom prst="rect">
            <a:avLst/>
          </a:prstGeom>
        </p:spPr>
      </p:pic>
    </p:spTree>
    <p:extLst>
      <p:ext uri="{BB962C8B-B14F-4D97-AF65-F5344CB8AC3E}">
        <p14:creationId xmlns:p14="http://schemas.microsoft.com/office/powerpoint/2010/main" val="305365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_with_horizontal_logo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58928"/>
            <a:ext cx="10363200" cy="1470025"/>
          </a:xfrm>
          <a:prstGeom prst="rect">
            <a:avLst/>
          </a:prstGeom>
        </p:spPr>
        <p:txBody>
          <a:bodyPr/>
          <a:lstStyle>
            <a:lvl1pPr algn="ctr">
              <a:defRPr b="1" i="0">
                <a:latin typeface="Open Sans ExtraBold" pitchFamily="2" charset="0"/>
                <a:cs typeface="Open Sans ExtraBold" pitchFamily="2" charset="0"/>
              </a:defRPr>
            </a:lvl1pPr>
          </a:lstStyle>
          <a:p>
            <a:r>
              <a:rPr lang="en-US" altLang="ko-KR"/>
              <a:t>Click to edit Master title style</a:t>
            </a:r>
            <a:endParaRPr lang="en-US"/>
          </a:p>
        </p:txBody>
      </p:sp>
      <p:sp>
        <p:nvSpPr>
          <p:cNvPr id="3" name="Subtitle 2"/>
          <p:cNvSpPr>
            <a:spLocks noGrp="1"/>
          </p:cNvSpPr>
          <p:nvPr>
            <p:ph type="subTitle" idx="1"/>
          </p:nvPr>
        </p:nvSpPr>
        <p:spPr>
          <a:xfrm>
            <a:off x="1828800" y="3314700"/>
            <a:ext cx="8534400" cy="1752600"/>
          </a:xfrm>
          <a:prstGeom prst="rect">
            <a:avLst/>
          </a:prstGeom>
        </p:spPr>
        <p:txBody>
          <a:bodyPr/>
          <a:lstStyle>
            <a:lvl1pPr marL="0" indent="0" algn="ctr">
              <a:buNone/>
              <a:defRPr baseline="0">
                <a:latin typeface="Roboto" panose="02000000000000000000" pitchFamily="2" charset="0"/>
                <a:ea typeface="나눔스퀘어" panose="020B0600000101010101" pitchFamily="50" charset="-127"/>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ltLang="ko-KR"/>
              <a:t>Click to edit Master subtitle style</a:t>
            </a:r>
            <a:endParaRPr lang="en-US"/>
          </a:p>
        </p:txBody>
      </p:sp>
      <p:cxnSp>
        <p:nvCxnSpPr>
          <p:cNvPr id="14" name="직선 연결선 6">
            <a:extLst>
              <a:ext uri="{FF2B5EF4-FFF2-40B4-BE49-F238E27FC236}">
                <a16:creationId xmlns:a16="http://schemas.microsoft.com/office/drawing/2014/main" id="{4355D3EF-8226-E887-97AE-3C5645875480}"/>
              </a:ext>
            </a:extLst>
          </p:cNvPr>
          <p:cNvCxnSpPr>
            <a:cxnSpLocks/>
          </p:cNvCxnSpPr>
          <p:nvPr userDrawn="1"/>
        </p:nvCxnSpPr>
        <p:spPr>
          <a:xfrm>
            <a:off x="1885988" y="3181139"/>
            <a:ext cx="8362912" cy="0"/>
          </a:xfrm>
          <a:prstGeom prst="line">
            <a:avLst/>
          </a:prstGeom>
          <a:ln w="60325" cap="rnd" cmpd="sng">
            <a:gradFill flip="none" rotWithShape="1">
              <a:gsLst>
                <a:gs pos="0">
                  <a:srgbClr val="800A42">
                    <a:lumMod val="100000"/>
                  </a:srgbClr>
                </a:gs>
                <a:gs pos="52000">
                  <a:srgbClr val="C61065"/>
                </a:gs>
                <a:gs pos="100000">
                  <a:srgbClr val="55268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 name="그림 3">
            <a:extLst>
              <a:ext uri="{FF2B5EF4-FFF2-40B4-BE49-F238E27FC236}">
                <a16:creationId xmlns:a16="http://schemas.microsoft.com/office/drawing/2014/main" id="{4CE2688E-A7BC-3452-A5F2-6CD4CD3D23C1}"/>
              </a:ext>
            </a:extLst>
          </p:cNvPr>
          <p:cNvPicPr>
            <a:picLocks noChangeAspect="1"/>
          </p:cNvPicPr>
          <p:nvPr/>
        </p:nvPicPr>
        <p:blipFill>
          <a:blip r:embed="rId2"/>
          <a:stretch>
            <a:fillRect/>
          </a:stretch>
        </p:blipFill>
        <p:spPr>
          <a:xfrm>
            <a:off x="2342921" y="5962528"/>
            <a:ext cx="4169575" cy="576355"/>
          </a:xfrm>
          <a:prstGeom prst="rect">
            <a:avLst/>
          </a:prstGeom>
        </p:spPr>
      </p:pic>
      <p:pic>
        <p:nvPicPr>
          <p:cNvPr id="5" name="그림 4">
            <a:extLst>
              <a:ext uri="{FF2B5EF4-FFF2-40B4-BE49-F238E27FC236}">
                <a16:creationId xmlns:a16="http://schemas.microsoft.com/office/drawing/2014/main" id="{75E45D91-C7F2-0CB2-3E5E-8B5F0350469A}"/>
              </a:ext>
            </a:extLst>
          </p:cNvPr>
          <p:cNvPicPr>
            <a:picLocks noChangeAspect="1"/>
          </p:cNvPicPr>
          <p:nvPr/>
        </p:nvPicPr>
        <p:blipFill rotWithShape="1">
          <a:blip r:embed="rId3"/>
          <a:srcRect l="7160" t="41605" r="44815" b="41728"/>
          <a:stretch/>
        </p:blipFill>
        <p:spPr>
          <a:xfrm>
            <a:off x="7046501" y="5817710"/>
            <a:ext cx="2510208" cy="871151"/>
          </a:xfrm>
          <a:prstGeom prst="rect">
            <a:avLst/>
          </a:prstGeom>
        </p:spPr>
      </p:pic>
      <p:cxnSp>
        <p:nvCxnSpPr>
          <p:cNvPr id="6" name="직선 연결선 6">
            <a:extLst>
              <a:ext uri="{FF2B5EF4-FFF2-40B4-BE49-F238E27FC236}">
                <a16:creationId xmlns:a16="http://schemas.microsoft.com/office/drawing/2014/main" id="{A59D3F3E-6D55-DF2B-6CAD-2430B0751B56}"/>
              </a:ext>
            </a:extLst>
          </p:cNvPr>
          <p:cNvCxnSpPr>
            <a:cxnSpLocks/>
          </p:cNvCxnSpPr>
          <p:nvPr/>
        </p:nvCxnSpPr>
        <p:spPr>
          <a:xfrm>
            <a:off x="1885988" y="3181139"/>
            <a:ext cx="8362912" cy="0"/>
          </a:xfrm>
          <a:prstGeom prst="line">
            <a:avLst/>
          </a:prstGeom>
          <a:ln w="60325" cap="rnd" cmpd="sng">
            <a:gradFill flip="none" rotWithShape="1">
              <a:gsLst>
                <a:gs pos="0">
                  <a:srgbClr val="800A42">
                    <a:lumMod val="100000"/>
                  </a:srgbClr>
                </a:gs>
                <a:gs pos="52000">
                  <a:srgbClr val="C61065"/>
                </a:gs>
                <a:gs pos="100000">
                  <a:srgbClr val="55268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90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with emblem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58928"/>
            <a:ext cx="10363200" cy="1470025"/>
          </a:xfrm>
          <a:prstGeom prst="rect">
            <a:avLst/>
          </a:prstGeom>
        </p:spPr>
        <p:txBody>
          <a:bodyPr/>
          <a:lstStyle>
            <a:lvl1pPr algn="ctr">
              <a:defRPr b="1" i="0">
                <a:latin typeface="Open Sans ExtraBold" pitchFamily="2" charset="0"/>
                <a:cs typeface="Open Sans ExtraBold" pitchFamily="2" charset="0"/>
              </a:defRPr>
            </a:lvl1pPr>
          </a:lstStyle>
          <a:p>
            <a:r>
              <a:rPr lang="en-US" altLang="ko-KR"/>
              <a:t>Click to edit Master title style</a:t>
            </a:r>
            <a:endParaRPr lang="en-US"/>
          </a:p>
        </p:txBody>
      </p:sp>
      <p:sp>
        <p:nvSpPr>
          <p:cNvPr id="3" name="Subtitle 2"/>
          <p:cNvSpPr>
            <a:spLocks noGrp="1"/>
          </p:cNvSpPr>
          <p:nvPr>
            <p:ph type="subTitle" idx="1"/>
          </p:nvPr>
        </p:nvSpPr>
        <p:spPr>
          <a:xfrm>
            <a:off x="1828800" y="3314700"/>
            <a:ext cx="8534400" cy="1752600"/>
          </a:xfrm>
          <a:prstGeom prst="rect">
            <a:avLst/>
          </a:prstGeom>
        </p:spPr>
        <p:txBody>
          <a:bodyPr/>
          <a:lstStyle>
            <a:lvl1pPr marL="0" indent="0" algn="ctr">
              <a:buNone/>
              <a:defRPr baseline="0">
                <a:latin typeface="Roboto" panose="02000000000000000000" pitchFamily="2" charset="0"/>
                <a:ea typeface="나눔스퀘어" panose="020B0600000101010101" pitchFamily="50" charset="-127"/>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ltLang="ko-KR"/>
              <a:t>Click to edit Master subtitle style</a:t>
            </a:r>
            <a:endParaRPr lang="en-US"/>
          </a:p>
        </p:txBody>
      </p:sp>
      <p:cxnSp>
        <p:nvCxnSpPr>
          <p:cNvPr id="4" name="직선 연결선 6">
            <a:extLst>
              <a:ext uri="{FF2B5EF4-FFF2-40B4-BE49-F238E27FC236}">
                <a16:creationId xmlns:a16="http://schemas.microsoft.com/office/drawing/2014/main" id="{F13F9F33-6B0B-47B5-A7D2-25E199F00B32}"/>
              </a:ext>
            </a:extLst>
          </p:cNvPr>
          <p:cNvCxnSpPr>
            <a:cxnSpLocks/>
          </p:cNvCxnSpPr>
          <p:nvPr/>
        </p:nvCxnSpPr>
        <p:spPr>
          <a:xfrm>
            <a:off x="1885988" y="3181139"/>
            <a:ext cx="8362912" cy="0"/>
          </a:xfrm>
          <a:prstGeom prst="line">
            <a:avLst/>
          </a:prstGeom>
          <a:ln w="60325" cap="rnd" cmpd="sng">
            <a:gradFill flip="none" rotWithShape="1">
              <a:gsLst>
                <a:gs pos="0">
                  <a:srgbClr val="800A42">
                    <a:lumMod val="100000"/>
                  </a:srgbClr>
                </a:gs>
                <a:gs pos="52000">
                  <a:srgbClr val="C61065"/>
                </a:gs>
                <a:gs pos="100000">
                  <a:srgbClr val="55268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7" name="그림 6" descr="도표이(가) 표시된 사진&#10;&#10;자동 생성된 설명">
            <a:extLst>
              <a:ext uri="{FF2B5EF4-FFF2-40B4-BE49-F238E27FC236}">
                <a16:creationId xmlns:a16="http://schemas.microsoft.com/office/drawing/2014/main" id="{94A5F43C-157F-2161-34A7-E5EF19BCD753}"/>
              </a:ext>
            </a:extLst>
          </p:cNvPr>
          <p:cNvPicPr>
            <a:picLocks noChangeAspect="1"/>
          </p:cNvPicPr>
          <p:nvPr/>
        </p:nvPicPr>
        <p:blipFill>
          <a:blip r:embed="rId2"/>
          <a:stretch>
            <a:fillRect/>
          </a:stretch>
        </p:blipFill>
        <p:spPr>
          <a:xfrm>
            <a:off x="4296469" y="5137149"/>
            <a:ext cx="1698007" cy="1578276"/>
          </a:xfrm>
          <a:prstGeom prst="rect">
            <a:avLst/>
          </a:prstGeom>
        </p:spPr>
      </p:pic>
      <p:pic>
        <p:nvPicPr>
          <p:cNvPr id="8" name="그림 7">
            <a:extLst>
              <a:ext uri="{FF2B5EF4-FFF2-40B4-BE49-F238E27FC236}">
                <a16:creationId xmlns:a16="http://schemas.microsoft.com/office/drawing/2014/main" id="{9D93E07B-C6BA-3174-E11D-C71D9E9BEFD7}"/>
              </a:ext>
            </a:extLst>
          </p:cNvPr>
          <p:cNvPicPr>
            <a:picLocks noChangeAspect="1"/>
          </p:cNvPicPr>
          <p:nvPr/>
        </p:nvPicPr>
        <p:blipFill rotWithShape="1">
          <a:blip r:embed="rId3"/>
          <a:srcRect l="9353" t="34902" r="59543" b="34614"/>
          <a:stretch/>
        </p:blipFill>
        <p:spPr>
          <a:xfrm>
            <a:off x="6252633" y="5137149"/>
            <a:ext cx="1610400" cy="1578276"/>
          </a:xfrm>
          <a:prstGeom prst="rect">
            <a:avLst/>
          </a:prstGeom>
        </p:spPr>
      </p:pic>
      <p:pic>
        <p:nvPicPr>
          <p:cNvPr id="5" name="그림 4" descr="도표이(가) 표시된 사진&#10;&#10;자동 생성된 설명">
            <a:extLst>
              <a:ext uri="{FF2B5EF4-FFF2-40B4-BE49-F238E27FC236}">
                <a16:creationId xmlns:a16="http://schemas.microsoft.com/office/drawing/2014/main" id="{68569C79-CCFA-B2D0-01C4-22F8173FE89D}"/>
              </a:ext>
            </a:extLst>
          </p:cNvPr>
          <p:cNvPicPr>
            <a:picLocks noChangeAspect="1"/>
          </p:cNvPicPr>
          <p:nvPr/>
        </p:nvPicPr>
        <p:blipFill>
          <a:blip r:embed="rId2"/>
          <a:stretch>
            <a:fillRect/>
          </a:stretch>
        </p:blipFill>
        <p:spPr>
          <a:xfrm>
            <a:off x="4296469" y="5137149"/>
            <a:ext cx="1698007" cy="1578276"/>
          </a:xfrm>
          <a:prstGeom prst="rect">
            <a:avLst/>
          </a:prstGeom>
        </p:spPr>
      </p:pic>
      <p:pic>
        <p:nvPicPr>
          <p:cNvPr id="6" name="그림 5">
            <a:extLst>
              <a:ext uri="{FF2B5EF4-FFF2-40B4-BE49-F238E27FC236}">
                <a16:creationId xmlns:a16="http://schemas.microsoft.com/office/drawing/2014/main" id="{3178CEB6-FCFA-DE98-B2FC-B5FF8A6E83D0}"/>
              </a:ext>
            </a:extLst>
          </p:cNvPr>
          <p:cNvPicPr>
            <a:picLocks noChangeAspect="1"/>
          </p:cNvPicPr>
          <p:nvPr/>
        </p:nvPicPr>
        <p:blipFill rotWithShape="1">
          <a:blip r:embed="rId3"/>
          <a:srcRect l="9353" t="34902" r="59543" b="34614"/>
          <a:stretch/>
        </p:blipFill>
        <p:spPr>
          <a:xfrm>
            <a:off x="6252633" y="5137149"/>
            <a:ext cx="1610400" cy="1578276"/>
          </a:xfrm>
          <a:prstGeom prst="rect">
            <a:avLst/>
          </a:prstGeom>
        </p:spPr>
      </p:pic>
    </p:spTree>
    <p:extLst>
      <p:ext uri="{BB962C8B-B14F-4D97-AF65-F5344CB8AC3E}">
        <p14:creationId xmlns:p14="http://schemas.microsoft.com/office/powerpoint/2010/main" val="42274436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22"/>
        <p:cNvGrpSpPr/>
        <p:nvPr/>
      </p:nvGrpSpPr>
      <p:grpSpPr>
        <a:xfrm>
          <a:off x="0" y="0"/>
          <a:ext cx="0" cy="0"/>
          <a:chOff x="0" y="0"/>
          <a:chExt cx="0" cy="0"/>
        </a:xfrm>
      </p:grpSpPr>
      <p:sp>
        <p:nvSpPr>
          <p:cNvPr id="24" name="Google Shape;24;p5"/>
          <p:cNvSpPr/>
          <p:nvPr/>
        </p:nvSpPr>
        <p:spPr>
          <a:xfrm rot="5400000">
            <a:off x="-133800" y="427402"/>
            <a:ext cx="624800" cy="3572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p:nvPr>
        </p:nvSpPr>
        <p:spPr>
          <a:xfrm>
            <a:off x="609599" y="347358"/>
            <a:ext cx="11191631" cy="783989"/>
          </a:xfrm>
          <a:prstGeom prst="rect">
            <a:avLst/>
          </a:prstGeom>
        </p:spPr>
        <p:txBody>
          <a:bodyPr spcFirstLastPara="1" wrap="square" lIns="0" tIns="0" rIns="0" bIns="0" anchor="t" anchorCtr="0">
            <a:noAutofit/>
          </a:bodyPr>
          <a:lstStyle>
            <a:lvl1pPr lvl="0">
              <a:spcBef>
                <a:spcPts val="0"/>
              </a:spcBef>
              <a:spcAft>
                <a:spcPts val="0"/>
              </a:spcAft>
              <a:buSzPts val="4800"/>
              <a:buNone/>
              <a:defRPr sz="3600" b="1" i="0">
                <a:solidFill>
                  <a:schemeClr val="tx1"/>
                </a:solidFill>
                <a:latin typeface="Open Sans SemiBold" pitchFamily="2" charset="0"/>
                <a:cs typeface="Open Sans SemiBold" pitchFamily="2" charset="0"/>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r>
              <a:rPr lang="en-US" altLang="ko-KR"/>
              <a:t>Click to edit Master title style</a:t>
            </a:r>
            <a:endParaRPr/>
          </a:p>
        </p:txBody>
      </p:sp>
      <p:sp>
        <p:nvSpPr>
          <p:cNvPr id="26" name="Google Shape;26;p5"/>
          <p:cNvSpPr txBox="1">
            <a:spLocks noGrp="1"/>
          </p:cNvSpPr>
          <p:nvPr>
            <p:ph type="body" idx="1"/>
          </p:nvPr>
        </p:nvSpPr>
        <p:spPr>
          <a:xfrm>
            <a:off x="609600" y="1286934"/>
            <a:ext cx="11058769" cy="5410851"/>
          </a:xfrm>
          <a:prstGeom prst="rect">
            <a:avLst/>
          </a:prstGeom>
        </p:spPr>
        <p:txBody>
          <a:bodyPr spcFirstLastPara="1" wrap="square" lIns="0" tIns="0" rIns="0" bIns="0" anchor="t" anchorCtr="0">
            <a:noAutofit/>
          </a:bodyPr>
          <a:lstStyle>
            <a:lvl1pPr marL="355591" lvl="0" indent="-355591">
              <a:lnSpc>
                <a:spcPct val="100000"/>
              </a:lnSpc>
              <a:spcBef>
                <a:spcPts val="800"/>
              </a:spcBef>
              <a:spcAft>
                <a:spcPts val="0"/>
              </a:spcAft>
              <a:buSzPct val="100000"/>
              <a:buFont typeface="Wingdings" panose="05000000000000000000" pitchFamily="2" charset="2"/>
              <a:buChar char="§"/>
              <a:defRPr sz="2400" b="0" i="0" baseline="0">
                <a:solidFill>
                  <a:schemeClr val="tx1"/>
                </a:solidFill>
                <a:latin typeface="Roboto" panose="02000000000000000000" pitchFamily="2" charset="0"/>
                <a:ea typeface="+mn-ea"/>
                <a:cs typeface="Consolas" panose="020B0609020204030204" pitchFamily="49" charset="0"/>
              </a:defRPr>
            </a:lvl1pPr>
            <a:lvl2pPr marL="719649" lvl="1" indent="-364058">
              <a:lnSpc>
                <a:spcPct val="100000"/>
              </a:lnSpc>
              <a:spcBef>
                <a:spcPts val="800"/>
              </a:spcBef>
              <a:spcAft>
                <a:spcPts val="0"/>
              </a:spcAft>
              <a:buSzPct val="90000"/>
              <a:buFont typeface="MS Gothic" panose="020B0609070205080204" pitchFamily="49" charset="-128"/>
              <a:buChar char="▸"/>
              <a:defRPr sz="2200" b="0" i="0">
                <a:solidFill>
                  <a:schemeClr val="tx1"/>
                </a:solidFill>
                <a:latin typeface="Roboto" panose="02000000000000000000" pitchFamily="2" charset="0"/>
                <a:ea typeface="+mn-ea"/>
                <a:cs typeface="Consolas" panose="020B0609020204030204" pitchFamily="49" charset="0"/>
              </a:defRPr>
            </a:lvl2pPr>
            <a:lvl3pPr marL="956709" lvl="2" indent="-355591">
              <a:lnSpc>
                <a:spcPct val="100000"/>
              </a:lnSpc>
              <a:spcBef>
                <a:spcPts val="800"/>
              </a:spcBef>
              <a:spcAft>
                <a:spcPts val="0"/>
              </a:spcAft>
              <a:buSzPts val="1800"/>
              <a:buChar char="▹"/>
              <a:tabLst>
                <a:tab pos="956709" algn="l"/>
              </a:tabLst>
              <a:defRPr sz="2000" b="0" i="0">
                <a:solidFill>
                  <a:schemeClr val="tx1"/>
                </a:solidFill>
                <a:latin typeface="Roboto" panose="02000000000000000000" pitchFamily="2" charset="0"/>
                <a:ea typeface="+mn-ea"/>
                <a:cs typeface="Consolas" panose="020B0609020204030204" pitchFamily="49" charset="0"/>
              </a:defRPr>
            </a:lvl3pPr>
            <a:lvl4pPr marL="1075240" lvl="3" indent="-237061" defTabSz="1075240">
              <a:lnSpc>
                <a:spcPct val="100000"/>
              </a:lnSpc>
              <a:spcBef>
                <a:spcPts val="800"/>
              </a:spcBef>
              <a:spcAft>
                <a:spcPts val="0"/>
              </a:spcAft>
              <a:buSzPts val="2000"/>
              <a:buChar char="▹"/>
              <a:defRPr sz="2000" b="0" i="0">
                <a:solidFill>
                  <a:schemeClr val="tx1"/>
                </a:solidFill>
                <a:latin typeface="Roboto" panose="02000000000000000000" pitchFamily="2" charset="0"/>
                <a:ea typeface="+mn-ea"/>
                <a:cs typeface="Consolas" panose="020B0609020204030204" pitchFamily="49" charset="0"/>
              </a:defRPr>
            </a:lvl4pPr>
            <a:lvl5pPr marL="1312301" lvl="4" indent="-237061">
              <a:lnSpc>
                <a:spcPct val="100000"/>
              </a:lnSpc>
              <a:spcBef>
                <a:spcPts val="800"/>
              </a:spcBef>
              <a:spcAft>
                <a:spcPts val="0"/>
              </a:spcAft>
              <a:buSzPts val="2000"/>
              <a:buChar char="▹"/>
              <a:defRPr sz="1800" b="0" i="0">
                <a:solidFill>
                  <a:schemeClr val="tx1"/>
                </a:solidFill>
                <a:latin typeface="Roboto" panose="02000000000000000000" pitchFamily="2" charset="0"/>
                <a:ea typeface="+mn-ea"/>
                <a:cs typeface="Consolas" panose="020B0609020204030204" pitchFamily="49" charset="0"/>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0"/>
              </a:spcAft>
              <a:buSzPts val="2000"/>
              <a:buChar char="▹"/>
              <a:defRPr/>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27" name="Google Shape;27;p5"/>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71D13-A809-49ED-9C29-402759C12C88}" type="slidenum">
              <a:rPr lang="ko-KR" altLang="en-US" smtClean="0"/>
              <a:t>‹#›</a:t>
            </a:fld>
            <a:endParaRPr lang="ko-KR" altLang="en-US"/>
          </a:p>
        </p:txBody>
      </p:sp>
      <p:pic>
        <p:nvPicPr>
          <p:cNvPr id="2" name="그림 1">
            <a:extLst>
              <a:ext uri="{FF2B5EF4-FFF2-40B4-BE49-F238E27FC236}">
                <a16:creationId xmlns:a16="http://schemas.microsoft.com/office/drawing/2014/main" id="{EC838775-E5EA-9BD7-4C66-3317A2FE27E4}"/>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3" name="그림 2">
            <a:extLst>
              <a:ext uri="{FF2B5EF4-FFF2-40B4-BE49-F238E27FC236}">
                <a16:creationId xmlns:a16="http://schemas.microsoft.com/office/drawing/2014/main" id="{AA38BC42-FFEB-D8FD-C5CF-3E4E2A62E2C1}"/>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pic>
        <p:nvPicPr>
          <p:cNvPr id="4" name="그림 3">
            <a:extLst>
              <a:ext uri="{FF2B5EF4-FFF2-40B4-BE49-F238E27FC236}">
                <a16:creationId xmlns:a16="http://schemas.microsoft.com/office/drawing/2014/main" id="{8966469D-1B80-ED0E-878C-618C9E18E2FA}"/>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5" name="그림 4">
            <a:extLst>
              <a:ext uri="{FF2B5EF4-FFF2-40B4-BE49-F238E27FC236}">
                <a16:creationId xmlns:a16="http://schemas.microsoft.com/office/drawing/2014/main" id="{5E5EE67D-F770-A2C0-6407-41BC1AF0C9E4}"/>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pic>
        <p:nvPicPr>
          <p:cNvPr id="7" name="그림 6">
            <a:extLst>
              <a:ext uri="{FF2B5EF4-FFF2-40B4-BE49-F238E27FC236}">
                <a16:creationId xmlns:a16="http://schemas.microsoft.com/office/drawing/2014/main" id="{37B42044-3597-77CC-5B02-5C15C69D84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85243" y="6546591"/>
            <a:ext cx="524301" cy="311409"/>
          </a:xfrm>
          <a:prstGeom prst="rect">
            <a:avLst/>
          </a:prstGeom>
        </p:spPr>
      </p:pic>
    </p:spTree>
    <p:extLst>
      <p:ext uri="{BB962C8B-B14F-4D97-AF65-F5344CB8AC3E}">
        <p14:creationId xmlns:p14="http://schemas.microsoft.com/office/powerpoint/2010/main" val="22511869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2"/>
        <p:cNvGrpSpPr/>
        <p:nvPr/>
      </p:nvGrpSpPr>
      <p:grpSpPr>
        <a:xfrm>
          <a:off x="0" y="0"/>
          <a:ext cx="0" cy="0"/>
          <a:chOff x="0" y="0"/>
          <a:chExt cx="0" cy="0"/>
        </a:xfrm>
      </p:grpSpPr>
      <p:sp>
        <p:nvSpPr>
          <p:cNvPr id="24" name="Google Shape;24;p5"/>
          <p:cNvSpPr/>
          <p:nvPr/>
        </p:nvSpPr>
        <p:spPr>
          <a:xfrm rot="5400000">
            <a:off x="-133800" y="965980"/>
            <a:ext cx="624800" cy="3572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p:nvPr>
        </p:nvSpPr>
        <p:spPr>
          <a:xfrm>
            <a:off x="609599" y="807467"/>
            <a:ext cx="11191631" cy="943180"/>
          </a:xfrm>
          <a:prstGeom prst="rect">
            <a:avLst/>
          </a:prstGeom>
        </p:spPr>
        <p:txBody>
          <a:bodyPr spcFirstLastPara="1" wrap="square" lIns="0" tIns="0" rIns="0" bIns="0" anchor="t" anchorCtr="0">
            <a:noAutofit/>
          </a:bodyPr>
          <a:lstStyle>
            <a:lvl1pPr lvl="0">
              <a:spcBef>
                <a:spcPts val="0"/>
              </a:spcBef>
              <a:spcAft>
                <a:spcPts val="0"/>
              </a:spcAft>
              <a:buSzPts val="4800"/>
              <a:buNone/>
              <a:defRPr>
                <a:latin typeface="+mj-lt"/>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r>
              <a:rPr lang="en-US" altLang="ko-KR"/>
              <a:t>Click to edit Master title style</a:t>
            </a:r>
            <a:endParaRPr/>
          </a:p>
        </p:txBody>
      </p:sp>
      <p:sp>
        <p:nvSpPr>
          <p:cNvPr id="26" name="Google Shape;26;p5"/>
          <p:cNvSpPr txBox="1">
            <a:spLocks noGrp="1"/>
          </p:cNvSpPr>
          <p:nvPr>
            <p:ph type="body" idx="1"/>
          </p:nvPr>
        </p:nvSpPr>
        <p:spPr>
          <a:xfrm>
            <a:off x="609600" y="1922584"/>
            <a:ext cx="11058769" cy="47752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baseline="0">
                <a:ea typeface="나눔스퀘어 Light" panose="020B0600000101010101" pitchFamily="50" charset="-127"/>
              </a:defRPr>
            </a:lvl1pPr>
            <a:lvl2pPr marL="1219170" lvl="1" indent="-457189">
              <a:spcBef>
                <a:spcPts val="800"/>
              </a:spcBef>
              <a:spcAft>
                <a:spcPts val="0"/>
              </a:spcAft>
              <a:buSzPts val="1800"/>
              <a:buChar char="▹"/>
              <a:defRPr/>
            </a:lvl2pPr>
            <a:lvl3pPr marL="1828754" lvl="2" indent="-457189">
              <a:spcBef>
                <a:spcPts val="800"/>
              </a:spcBef>
              <a:spcAft>
                <a:spcPts val="0"/>
              </a:spcAft>
              <a:buSzPts val="18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0"/>
              </a:spcAft>
              <a:buSzPts val="2000"/>
              <a:buChar char="▹"/>
              <a:defRPr/>
            </a:lvl9pPr>
          </a:lstStyle>
          <a:p>
            <a:pPr lvl="0"/>
            <a:r>
              <a:rPr lang="en-US" altLang="ko-KR"/>
              <a:t>Click to edit Master text styles</a:t>
            </a:r>
          </a:p>
        </p:txBody>
      </p:sp>
      <p:sp>
        <p:nvSpPr>
          <p:cNvPr id="27" name="Google Shape;27;p5"/>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그림 1">
            <a:extLst>
              <a:ext uri="{FF2B5EF4-FFF2-40B4-BE49-F238E27FC236}">
                <a16:creationId xmlns:a16="http://schemas.microsoft.com/office/drawing/2014/main" id="{EC838775-E5EA-9BD7-4C66-3317A2FE27E4}"/>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3" name="그림 2">
            <a:extLst>
              <a:ext uri="{FF2B5EF4-FFF2-40B4-BE49-F238E27FC236}">
                <a16:creationId xmlns:a16="http://schemas.microsoft.com/office/drawing/2014/main" id="{AA38BC42-FFEB-D8FD-C5CF-3E4E2A62E2C1}"/>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pic>
        <p:nvPicPr>
          <p:cNvPr id="4" name="그림 3">
            <a:extLst>
              <a:ext uri="{FF2B5EF4-FFF2-40B4-BE49-F238E27FC236}">
                <a16:creationId xmlns:a16="http://schemas.microsoft.com/office/drawing/2014/main" id="{8966469D-1B80-ED0E-878C-618C9E18E2FA}"/>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5" name="그림 4">
            <a:extLst>
              <a:ext uri="{FF2B5EF4-FFF2-40B4-BE49-F238E27FC236}">
                <a16:creationId xmlns:a16="http://schemas.microsoft.com/office/drawing/2014/main" id="{5E5EE67D-F770-A2C0-6407-41BC1AF0C9E4}"/>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spTree>
    <p:extLst>
      <p:ext uri="{BB962C8B-B14F-4D97-AF65-F5344CB8AC3E}">
        <p14:creationId xmlns:p14="http://schemas.microsoft.com/office/powerpoint/2010/main" val="18247071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1129167" y="2915920"/>
            <a:ext cx="8619060" cy="890275"/>
          </a:xfrm>
          <a:prstGeom prst="rect">
            <a:avLst/>
          </a:prstGeom>
        </p:spPr>
        <p:txBody>
          <a:bodyPr anchor="b">
            <a:normAutofit/>
          </a:bodyPr>
          <a:lstStyle>
            <a:lvl1pPr algn="l">
              <a:defRPr sz="4800"/>
            </a:lvl1pPr>
          </a:lstStyle>
          <a:p>
            <a:r>
              <a:rPr lang="en-US" altLang="ko-KR"/>
              <a:t>Click to edit Master title style</a:t>
            </a:r>
            <a:endParaRPr lang="en-US"/>
          </a:p>
        </p:txBody>
      </p:sp>
      <p:sp>
        <p:nvSpPr>
          <p:cNvPr id="3" name="Text Placeholder 2"/>
          <p:cNvSpPr>
            <a:spLocks noGrp="1"/>
          </p:cNvSpPr>
          <p:nvPr>
            <p:ph type="body" idx="1" hasCustomPrompt="1"/>
          </p:nvPr>
        </p:nvSpPr>
        <p:spPr>
          <a:xfrm>
            <a:off x="1129167" y="3806197"/>
            <a:ext cx="8619060" cy="1012929"/>
          </a:xfrm>
          <a:prstGeom prst="rect">
            <a:avLst/>
          </a:prstGeom>
        </p:spPr>
        <p:txBody>
          <a:bodyPr tIns="91440">
            <a:normAutofit/>
          </a:bodyPr>
          <a:lstStyle>
            <a:lvl1pPr marL="0" indent="0" algn="l">
              <a:buNone/>
              <a:defRPr sz="2400">
                <a:solidFill>
                  <a:schemeClr val="tx1"/>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1471D13-A809-49ED-9C29-402759C12C88}" type="slidenum">
              <a:rPr lang="ko-KR" altLang="en-US" smtClean="0"/>
              <a:t>‹#›</a:t>
            </a:fld>
            <a:endParaRPr lang="ko-KR" altLang="en-US"/>
          </a:p>
        </p:txBody>
      </p:sp>
      <p:cxnSp>
        <p:nvCxnSpPr>
          <p:cNvPr id="7" name="직선 연결선 6">
            <a:extLst>
              <a:ext uri="{FF2B5EF4-FFF2-40B4-BE49-F238E27FC236}">
                <a16:creationId xmlns:a16="http://schemas.microsoft.com/office/drawing/2014/main" id="{C3C24C98-B1E1-8497-D299-1475CBD51079}"/>
              </a:ext>
            </a:extLst>
          </p:cNvPr>
          <p:cNvCxnSpPr>
            <a:cxnSpLocks/>
          </p:cNvCxnSpPr>
          <p:nvPr/>
        </p:nvCxnSpPr>
        <p:spPr>
          <a:xfrm>
            <a:off x="1129167" y="3806195"/>
            <a:ext cx="8619060" cy="0"/>
          </a:xfrm>
          <a:prstGeom prst="line">
            <a:avLst/>
          </a:prstGeom>
          <a:ln w="31750" cap="rnd" cmpd="sng">
            <a:gradFill flip="none" rotWithShape="1">
              <a:gsLst>
                <a:gs pos="0">
                  <a:srgbClr val="800A42">
                    <a:lumMod val="100000"/>
                  </a:srgbClr>
                </a:gs>
                <a:gs pos="52000">
                  <a:srgbClr val="C61065"/>
                </a:gs>
                <a:gs pos="100000">
                  <a:srgbClr val="55268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1D99326F-C8ED-27EA-D6E7-5D219895B66D}"/>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10" name="그림 9">
            <a:extLst>
              <a:ext uri="{FF2B5EF4-FFF2-40B4-BE49-F238E27FC236}">
                <a16:creationId xmlns:a16="http://schemas.microsoft.com/office/drawing/2014/main" id="{2A26987C-51E4-134F-A503-BECC97CAD48B}"/>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cxnSp>
        <p:nvCxnSpPr>
          <p:cNvPr id="4" name="직선 연결선 3">
            <a:extLst>
              <a:ext uri="{FF2B5EF4-FFF2-40B4-BE49-F238E27FC236}">
                <a16:creationId xmlns:a16="http://schemas.microsoft.com/office/drawing/2014/main" id="{7198AC15-CE24-7661-69F5-2C9E3E0CFBDF}"/>
              </a:ext>
            </a:extLst>
          </p:cNvPr>
          <p:cNvCxnSpPr>
            <a:cxnSpLocks/>
          </p:cNvCxnSpPr>
          <p:nvPr/>
        </p:nvCxnSpPr>
        <p:spPr>
          <a:xfrm>
            <a:off x="1129167" y="3806195"/>
            <a:ext cx="8619060" cy="0"/>
          </a:xfrm>
          <a:prstGeom prst="line">
            <a:avLst/>
          </a:prstGeom>
          <a:ln w="31750" cap="rnd" cmpd="sng">
            <a:gradFill flip="none" rotWithShape="1">
              <a:gsLst>
                <a:gs pos="0">
                  <a:srgbClr val="800A42">
                    <a:lumMod val="100000"/>
                  </a:srgbClr>
                </a:gs>
                <a:gs pos="52000">
                  <a:srgbClr val="C61065"/>
                </a:gs>
                <a:gs pos="100000">
                  <a:srgbClr val="55268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그림 4">
            <a:extLst>
              <a:ext uri="{FF2B5EF4-FFF2-40B4-BE49-F238E27FC236}">
                <a16:creationId xmlns:a16="http://schemas.microsoft.com/office/drawing/2014/main" id="{691B82DB-0A58-9279-D9B9-C463FC88AA3F}"/>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8" name="그림 7">
            <a:extLst>
              <a:ext uri="{FF2B5EF4-FFF2-40B4-BE49-F238E27FC236}">
                <a16:creationId xmlns:a16="http://schemas.microsoft.com/office/drawing/2014/main" id="{6512E88B-D75E-7BA4-8BA7-9F239203564C}"/>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pic>
        <p:nvPicPr>
          <p:cNvPr id="12" name="그림 11">
            <a:extLst>
              <a:ext uri="{FF2B5EF4-FFF2-40B4-BE49-F238E27FC236}">
                <a16:creationId xmlns:a16="http://schemas.microsoft.com/office/drawing/2014/main" id="{EFBF7DBD-10D8-9309-5E33-90F9B6DEEA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85243" y="6546591"/>
            <a:ext cx="524301" cy="311409"/>
          </a:xfrm>
          <a:prstGeom prst="rect">
            <a:avLst/>
          </a:prstGeom>
        </p:spPr>
      </p:pic>
    </p:spTree>
    <p:extLst>
      <p:ext uri="{BB962C8B-B14F-4D97-AF65-F5344CB8AC3E}">
        <p14:creationId xmlns:p14="http://schemas.microsoft.com/office/powerpoint/2010/main" val="18029678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1_Title + 1 column">
    <p:spTree>
      <p:nvGrpSpPr>
        <p:cNvPr id="1" name="Shape 22"/>
        <p:cNvGrpSpPr/>
        <p:nvPr/>
      </p:nvGrpSpPr>
      <p:grpSpPr>
        <a:xfrm>
          <a:off x="0" y="0"/>
          <a:ext cx="0" cy="0"/>
          <a:chOff x="0" y="0"/>
          <a:chExt cx="0" cy="0"/>
        </a:xfrm>
      </p:grpSpPr>
      <p:sp>
        <p:nvSpPr>
          <p:cNvPr id="24" name="Google Shape;24;p5"/>
          <p:cNvSpPr/>
          <p:nvPr/>
        </p:nvSpPr>
        <p:spPr>
          <a:xfrm rot="5400000">
            <a:off x="-133800" y="965980"/>
            <a:ext cx="624800" cy="3572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atin typeface="+mj-lt"/>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r>
              <a:rPr lang="en-US" altLang="ko-KR"/>
              <a:t>Click to edit Master title style</a:t>
            </a:r>
            <a:endParaRPr/>
          </a:p>
        </p:txBody>
      </p:sp>
      <p:sp>
        <p:nvSpPr>
          <p:cNvPr id="26" name="Google Shape;26;p5"/>
          <p:cNvSpPr txBox="1">
            <a:spLocks noGrp="1"/>
          </p:cNvSpPr>
          <p:nvPr>
            <p:ph type="body" idx="1"/>
          </p:nvPr>
        </p:nvSpPr>
        <p:spPr>
          <a:xfrm>
            <a:off x="609600" y="2661000"/>
            <a:ext cx="7521200" cy="35212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baseline="0">
                <a:ea typeface="나눔스퀘어 Light" panose="020B0600000101010101" pitchFamily="50" charset="-127"/>
              </a:defRPr>
            </a:lvl1pPr>
            <a:lvl2pPr marL="1219170" lvl="1" indent="-457189">
              <a:spcBef>
                <a:spcPts val="800"/>
              </a:spcBef>
              <a:spcAft>
                <a:spcPts val="0"/>
              </a:spcAft>
              <a:buSzPts val="1800"/>
              <a:buChar char="▹"/>
              <a:defRPr/>
            </a:lvl2pPr>
            <a:lvl3pPr marL="1828754" lvl="2" indent="-457189">
              <a:spcBef>
                <a:spcPts val="800"/>
              </a:spcBef>
              <a:spcAft>
                <a:spcPts val="0"/>
              </a:spcAft>
              <a:buSzPts val="18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0"/>
              </a:spcAft>
              <a:buSzPts val="2000"/>
              <a:buChar char="▹"/>
              <a:defRPr/>
            </a:lvl9pPr>
          </a:lstStyle>
          <a:p>
            <a:pPr lvl="0"/>
            <a:r>
              <a:rPr lang="en-US" altLang="ko-KR"/>
              <a:t>Click to edit Master text styles</a:t>
            </a:r>
          </a:p>
        </p:txBody>
      </p:sp>
      <p:sp>
        <p:nvSpPr>
          <p:cNvPr id="27" name="Google Shape;27;p5"/>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그림 1">
            <a:extLst>
              <a:ext uri="{FF2B5EF4-FFF2-40B4-BE49-F238E27FC236}">
                <a16:creationId xmlns:a16="http://schemas.microsoft.com/office/drawing/2014/main" id="{B77830D8-261B-1FC7-2C06-BB06B335E984}"/>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3" name="그림 2">
            <a:extLst>
              <a:ext uri="{FF2B5EF4-FFF2-40B4-BE49-F238E27FC236}">
                <a16:creationId xmlns:a16="http://schemas.microsoft.com/office/drawing/2014/main" id="{E337BF96-7F84-E25D-E588-8903D36B9464}"/>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spTree>
    <p:extLst>
      <p:ext uri="{BB962C8B-B14F-4D97-AF65-F5344CB8AC3E}">
        <p14:creationId xmlns:p14="http://schemas.microsoft.com/office/powerpoint/2010/main" val="1683337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
        <p:cNvGrpSpPr/>
        <p:nvPr/>
      </p:nvGrpSpPr>
      <p:grpSpPr>
        <a:xfrm>
          <a:off x="0" y="0"/>
          <a:ext cx="0" cy="0"/>
          <a:chOff x="0" y="0"/>
          <a:chExt cx="0" cy="0"/>
        </a:xfrm>
      </p:grpSpPr>
      <p:sp>
        <p:nvSpPr>
          <p:cNvPr id="55" name="Google Shape;55;p10"/>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71D13-A809-49ED-9C29-402759C12C88}" type="slidenum">
              <a:rPr lang="ko-KR" altLang="en-US" smtClean="0"/>
              <a:t>‹#›</a:t>
            </a:fld>
            <a:endParaRPr lang="ko-KR" altLang="en-US"/>
          </a:p>
        </p:txBody>
      </p:sp>
      <p:pic>
        <p:nvPicPr>
          <p:cNvPr id="2" name="그림 1">
            <a:extLst>
              <a:ext uri="{FF2B5EF4-FFF2-40B4-BE49-F238E27FC236}">
                <a16:creationId xmlns:a16="http://schemas.microsoft.com/office/drawing/2014/main" id="{D77B0D32-C5EE-7DA5-9691-197F45E9D705}"/>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6" name="그림 5">
            <a:extLst>
              <a:ext uri="{FF2B5EF4-FFF2-40B4-BE49-F238E27FC236}">
                <a16:creationId xmlns:a16="http://schemas.microsoft.com/office/drawing/2014/main" id="{6F743955-550E-BA25-9229-B675876E6404}"/>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pic>
        <p:nvPicPr>
          <p:cNvPr id="3" name="그림 2">
            <a:extLst>
              <a:ext uri="{FF2B5EF4-FFF2-40B4-BE49-F238E27FC236}">
                <a16:creationId xmlns:a16="http://schemas.microsoft.com/office/drawing/2014/main" id="{2AF03AC1-68B2-62DE-A1B8-3D4C814E2494}"/>
              </a:ext>
            </a:extLst>
          </p:cNvPr>
          <p:cNvPicPr>
            <a:picLocks noChangeAspect="1"/>
          </p:cNvPicPr>
          <p:nvPr/>
        </p:nvPicPr>
        <p:blipFill>
          <a:blip r:embed="rId2"/>
          <a:stretch>
            <a:fillRect/>
          </a:stretch>
        </p:blipFill>
        <p:spPr>
          <a:xfrm>
            <a:off x="71120" y="6583363"/>
            <a:ext cx="1584960" cy="219087"/>
          </a:xfrm>
          <a:prstGeom prst="rect">
            <a:avLst/>
          </a:prstGeom>
        </p:spPr>
      </p:pic>
      <p:pic>
        <p:nvPicPr>
          <p:cNvPr id="4" name="그림 3">
            <a:extLst>
              <a:ext uri="{FF2B5EF4-FFF2-40B4-BE49-F238E27FC236}">
                <a16:creationId xmlns:a16="http://schemas.microsoft.com/office/drawing/2014/main" id="{D150BE2D-97FB-2C11-9472-EF0462DF2722}"/>
              </a:ext>
            </a:extLst>
          </p:cNvPr>
          <p:cNvPicPr>
            <a:picLocks noChangeAspect="1"/>
          </p:cNvPicPr>
          <p:nvPr/>
        </p:nvPicPr>
        <p:blipFill rotWithShape="1">
          <a:blip r:embed="rId3"/>
          <a:srcRect l="7160" t="41605" r="44815" b="41728"/>
          <a:stretch/>
        </p:blipFill>
        <p:spPr>
          <a:xfrm>
            <a:off x="1775923" y="6553867"/>
            <a:ext cx="789477" cy="273983"/>
          </a:xfrm>
          <a:prstGeom prst="rect">
            <a:avLst/>
          </a:prstGeom>
        </p:spPr>
      </p:pic>
    </p:spTree>
    <p:extLst>
      <p:ext uri="{BB962C8B-B14F-4D97-AF65-F5344CB8AC3E}">
        <p14:creationId xmlns:p14="http://schemas.microsoft.com/office/powerpoint/2010/main" val="697243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lvl1pPr lvl="0" algn="r">
              <a:buNone/>
              <a:defRPr sz="1600">
                <a:solidFill>
                  <a:schemeClr val="lt1"/>
                </a:solidFill>
                <a:latin typeface="Barlow Light"/>
                <a:ea typeface="Barlow Light"/>
                <a:cs typeface="Barlow Light"/>
                <a:sym typeface="Barlow Light"/>
              </a:defRPr>
            </a:lvl1pPr>
            <a:lvl2pPr lvl="1" algn="r">
              <a:buNone/>
              <a:defRPr sz="1600">
                <a:solidFill>
                  <a:schemeClr val="lt1"/>
                </a:solidFill>
                <a:latin typeface="Barlow Light"/>
                <a:ea typeface="Barlow Light"/>
                <a:cs typeface="Barlow Light"/>
                <a:sym typeface="Barlow Light"/>
              </a:defRPr>
            </a:lvl2pPr>
            <a:lvl3pPr lvl="2" algn="r">
              <a:buNone/>
              <a:defRPr sz="1600">
                <a:solidFill>
                  <a:schemeClr val="lt1"/>
                </a:solidFill>
                <a:latin typeface="Barlow Light"/>
                <a:ea typeface="Barlow Light"/>
                <a:cs typeface="Barlow Light"/>
                <a:sym typeface="Barlow Light"/>
              </a:defRPr>
            </a:lvl3pPr>
            <a:lvl4pPr lvl="3" algn="r">
              <a:buNone/>
              <a:defRPr sz="1600">
                <a:solidFill>
                  <a:schemeClr val="lt1"/>
                </a:solidFill>
                <a:latin typeface="Barlow Light"/>
                <a:ea typeface="Barlow Light"/>
                <a:cs typeface="Barlow Light"/>
                <a:sym typeface="Barlow Light"/>
              </a:defRPr>
            </a:lvl4pPr>
            <a:lvl5pPr lvl="4" algn="r">
              <a:buNone/>
              <a:defRPr sz="1600">
                <a:solidFill>
                  <a:schemeClr val="lt1"/>
                </a:solidFill>
                <a:latin typeface="Barlow Light"/>
                <a:ea typeface="Barlow Light"/>
                <a:cs typeface="Barlow Light"/>
                <a:sym typeface="Barlow Light"/>
              </a:defRPr>
            </a:lvl5pPr>
            <a:lvl6pPr lvl="5" algn="r">
              <a:buNone/>
              <a:defRPr sz="1600">
                <a:solidFill>
                  <a:schemeClr val="lt1"/>
                </a:solidFill>
                <a:latin typeface="Barlow Light"/>
                <a:ea typeface="Barlow Light"/>
                <a:cs typeface="Barlow Light"/>
                <a:sym typeface="Barlow Light"/>
              </a:defRPr>
            </a:lvl6pPr>
            <a:lvl7pPr lvl="6" algn="r">
              <a:buNone/>
              <a:defRPr sz="1600">
                <a:solidFill>
                  <a:schemeClr val="lt1"/>
                </a:solidFill>
                <a:latin typeface="Barlow Light"/>
                <a:ea typeface="Barlow Light"/>
                <a:cs typeface="Barlow Light"/>
                <a:sym typeface="Barlow Light"/>
              </a:defRPr>
            </a:lvl7pPr>
            <a:lvl8pPr lvl="7" algn="r">
              <a:buNone/>
              <a:defRPr sz="1600">
                <a:solidFill>
                  <a:schemeClr val="lt1"/>
                </a:solidFill>
                <a:latin typeface="Barlow Light"/>
                <a:ea typeface="Barlow Light"/>
                <a:cs typeface="Barlow Light"/>
                <a:sym typeface="Barlow Light"/>
              </a:defRPr>
            </a:lvl8pPr>
            <a:lvl9pPr lvl="8" algn="r">
              <a:buNone/>
              <a:defRPr sz="1600">
                <a:solidFill>
                  <a:schemeClr val="lt1"/>
                </a:solidFill>
                <a:latin typeface="Barlow Light"/>
                <a:ea typeface="Barlow Light"/>
                <a:cs typeface="Barlow Light"/>
                <a:sym typeface="Barlow Light"/>
              </a:defRPr>
            </a:lvl9pPr>
          </a:lstStyle>
          <a:p>
            <a:fld id="{11471D13-A809-49ED-9C29-402759C12C88}" type="slidenum">
              <a:rPr lang="ko-KR" altLang="en-US" smtClean="0"/>
              <a:t>‹#›</a:t>
            </a:fld>
            <a:endParaRPr lang="ko-KR" altLang="en-US"/>
          </a:p>
        </p:txBody>
      </p:sp>
      <p:sp>
        <p:nvSpPr>
          <p:cNvPr id="5" name="제목 개체 틀 4">
            <a:extLst>
              <a:ext uri="{FF2B5EF4-FFF2-40B4-BE49-F238E27FC236}">
                <a16:creationId xmlns:a16="http://schemas.microsoft.com/office/drawing/2014/main" id="{6FE15501-E3D3-4B15-BD20-3BF3E80DF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6" name="텍스트 개체 틀 5">
            <a:extLst>
              <a:ext uri="{FF2B5EF4-FFF2-40B4-BE49-F238E27FC236}">
                <a16:creationId xmlns:a16="http://schemas.microsoft.com/office/drawing/2014/main" id="{61F25029-D9ED-FC96-0CB0-E051F9B23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Tree>
    <p:extLst>
      <p:ext uri="{BB962C8B-B14F-4D97-AF65-F5344CB8AC3E}">
        <p14:creationId xmlns:p14="http://schemas.microsoft.com/office/powerpoint/2010/main" val="56248859"/>
      </p:ext>
    </p:extLst>
  </p:cSld>
  <p:clrMap bg1="lt1" tx1="dk1" bg2="dk2" tx2="lt2" accent1="accent1" accent2="accent2" accent3="accent3" accent4="accent4" accent5="accent5" accent6="accent6" hlink="hlink" folHlink="folHlink"/>
  <p:sldLayoutIdLst>
    <p:sldLayoutId id="214748368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defPPr marR="0" lvl="0" algn="l" rtl="0">
        <a:lnSpc>
          <a:spcPct val="100000"/>
        </a:lnSpc>
        <a:spcBef>
          <a:spcPts val="0"/>
        </a:spcBef>
        <a:spcAft>
          <a:spcPts val="0"/>
        </a:spcAft>
      </a:defPPr>
      <a:lvl1pPr marR="0" lvl="0" algn="l" rtl="0" eaLnBrk="1" latinLnBrk="1" hangingPunct="1">
        <a:lnSpc>
          <a:spcPct val="100000"/>
        </a:lnSpc>
        <a:spcBef>
          <a:spcPts val="0"/>
        </a:spcBef>
        <a:spcAft>
          <a:spcPts val="0"/>
        </a:spcAft>
        <a:buClr>
          <a:srgbClr val="000000"/>
        </a:buClr>
        <a:buFont typeface="Arial"/>
        <a:tabLst>
          <a:tab pos="4063898" algn="l"/>
        </a:tabLst>
        <a:defRPr sz="5333" b="1" i="0" u="none" strike="noStrike" cap="none" baseline="0">
          <a:solidFill>
            <a:schemeClr val="accent2"/>
          </a:solidFill>
          <a:latin typeface="Open Sans SemiBold" pitchFamily="2" charset="0"/>
          <a:ea typeface="나눔스퀘어" panose="020B0600000101010101" pitchFamily="50" charset="-127"/>
          <a:cs typeface="Open Sans SemiBold" pitchFamily="2" charset="0"/>
          <a:sym typeface="Arial"/>
        </a:defRPr>
      </a:lvl1pPr>
      <a:lvl2pPr marR="0" lvl="1"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latinLnBrk="1" hangingPunct="1">
        <a:lnSpc>
          <a:spcPct val="100000"/>
        </a:lnSpc>
        <a:spcBef>
          <a:spcPts val="0"/>
        </a:spcBef>
        <a:spcAft>
          <a:spcPts val="0"/>
        </a:spcAft>
        <a:buClr>
          <a:srgbClr val="000000"/>
        </a:buClr>
        <a:buFont typeface="Arial"/>
        <a:defRPr sz="1867" b="0" i="0" u="none" strike="noStrike" cap="none" baseline="0">
          <a:solidFill>
            <a:srgbClr val="000000"/>
          </a:solidFill>
          <a:latin typeface="Roboto" panose="02000000000000000000" pitchFamily="2" charset="0"/>
          <a:ea typeface="나눔스퀘어 Light" panose="020B0600000101010101" pitchFamily="50" charset="-127"/>
          <a:cs typeface="Arial"/>
          <a:sym typeface="Arial"/>
        </a:defRPr>
      </a:lvl1pPr>
      <a:lvl2pPr marR="0" lvl="1"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latin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65200" y="190500"/>
            <a:ext cx="10363200" cy="11049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ko-KR" altLang="en-US"/>
              <a:t>마스터 제목 스타일 편집</a:t>
            </a:r>
            <a:endParaRPr lang="en-US"/>
          </a:p>
        </p:txBody>
      </p:sp>
      <p:sp>
        <p:nvSpPr>
          <p:cNvPr id="3075" name="Rectangle 3"/>
          <p:cNvSpPr>
            <a:spLocks noGrp="1" noChangeArrowheads="1"/>
          </p:cNvSpPr>
          <p:nvPr>
            <p:ph type="body" idx="1"/>
          </p:nvPr>
        </p:nvSpPr>
        <p:spPr bwMode="auto">
          <a:xfrm>
            <a:off x="965200" y="1447800"/>
            <a:ext cx="103632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1076228" name="Text Box 4"/>
          <p:cNvSpPr txBox="1">
            <a:spLocks noChangeArrowheads="1"/>
          </p:cNvSpPr>
          <p:nvPr userDrawn="1"/>
        </p:nvSpPr>
        <p:spPr bwMode="auto">
          <a:xfrm>
            <a:off x="10972800" y="0"/>
            <a:ext cx="1219200" cy="304800"/>
          </a:xfrm>
          <a:prstGeom prst="rect">
            <a:avLst/>
          </a:prstGeom>
          <a:noFill/>
          <a:ln w="19050">
            <a:noFill/>
            <a:miter lim="800000"/>
            <a:headEnd/>
            <a:tailEnd/>
          </a:ln>
          <a:effectLst/>
        </p:spPr>
        <p:txBody>
          <a:bodyPr>
            <a:spAutoFit/>
          </a:bodyPr>
          <a:lstStyle/>
          <a:p>
            <a:endParaRPr lang="en-US" sz="1400"/>
          </a:p>
        </p:txBody>
      </p:sp>
    </p:spTree>
    <p:extLst>
      <p:ext uri="{BB962C8B-B14F-4D97-AF65-F5344CB8AC3E}">
        <p14:creationId xmlns:p14="http://schemas.microsoft.com/office/powerpoint/2010/main" val="1692284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ftr="0" dt="0"/>
  <p:txStyles>
    <p:titleStyle>
      <a:lvl1pPr algn="l" rtl="0" eaLnBrk="1" fontAlgn="base" latinLnBrk="1" hangingPunct="1">
        <a:spcBef>
          <a:spcPct val="0"/>
        </a:spcBef>
        <a:spcAft>
          <a:spcPct val="0"/>
        </a:spcAft>
        <a:defRPr sz="3600" b="1">
          <a:solidFill>
            <a:schemeClr val="tx1"/>
          </a:solidFill>
          <a:latin typeface="verdana" panose="020B0604030504040204" pitchFamily="34" charset="0"/>
          <a:ea typeface="+mj-ea"/>
          <a:cs typeface="Arial" pitchFamily="34" charset="0"/>
        </a:defRPr>
      </a:lvl1pPr>
      <a:lvl2pPr algn="ctr" rtl="0" eaLnBrk="1" fontAlgn="base" latinLnBrk="1" hangingPunct="1">
        <a:spcBef>
          <a:spcPct val="0"/>
        </a:spcBef>
        <a:spcAft>
          <a:spcPct val="0"/>
        </a:spcAft>
        <a:defRPr sz="3600">
          <a:solidFill>
            <a:schemeClr val="accent1"/>
          </a:solidFill>
          <a:latin typeface="Comic Sans MS" pitchFamily="66" charset="0"/>
        </a:defRPr>
      </a:lvl2pPr>
      <a:lvl3pPr algn="ctr" rtl="0" eaLnBrk="1" fontAlgn="base" latinLnBrk="1" hangingPunct="1">
        <a:spcBef>
          <a:spcPct val="0"/>
        </a:spcBef>
        <a:spcAft>
          <a:spcPct val="0"/>
        </a:spcAft>
        <a:defRPr sz="3600">
          <a:solidFill>
            <a:schemeClr val="accent1"/>
          </a:solidFill>
          <a:latin typeface="Comic Sans MS" pitchFamily="66" charset="0"/>
        </a:defRPr>
      </a:lvl3pPr>
      <a:lvl4pPr algn="ctr" rtl="0" eaLnBrk="1" fontAlgn="base" latinLnBrk="1" hangingPunct="1">
        <a:spcBef>
          <a:spcPct val="0"/>
        </a:spcBef>
        <a:spcAft>
          <a:spcPct val="0"/>
        </a:spcAft>
        <a:defRPr sz="3600">
          <a:solidFill>
            <a:schemeClr val="accent1"/>
          </a:solidFill>
          <a:latin typeface="Comic Sans MS" pitchFamily="66" charset="0"/>
        </a:defRPr>
      </a:lvl4pPr>
      <a:lvl5pPr algn="ctr" rtl="0" eaLnBrk="1" fontAlgn="base" latinLnBrk="1" hangingPunct="1">
        <a:spcBef>
          <a:spcPct val="0"/>
        </a:spcBef>
        <a:spcAft>
          <a:spcPct val="0"/>
        </a:spcAft>
        <a:defRPr sz="3600">
          <a:solidFill>
            <a:schemeClr val="accent1"/>
          </a:solidFill>
          <a:latin typeface="Comic Sans MS" pitchFamily="66" charset="0"/>
        </a:defRPr>
      </a:lvl5pPr>
      <a:lvl6pPr marL="457200" algn="ctr" rtl="0" eaLnBrk="1" fontAlgn="base" latinLnBrk="1" hangingPunct="1">
        <a:spcBef>
          <a:spcPct val="0"/>
        </a:spcBef>
        <a:spcAft>
          <a:spcPct val="0"/>
        </a:spcAft>
        <a:defRPr sz="3600">
          <a:solidFill>
            <a:schemeClr val="accent1"/>
          </a:solidFill>
          <a:latin typeface="Comic Sans MS" pitchFamily="66" charset="0"/>
        </a:defRPr>
      </a:lvl6pPr>
      <a:lvl7pPr marL="914400" algn="ctr" rtl="0" eaLnBrk="1" fontAlgn="base" latinLnBrk="1" hangingPunct="1">
        <a:spcBef>
          <a:spcPct val="0"/>
        </a:spcBef>
        <a:spcAft>
          <a:spcPct val="0"/>
        </a:spcAft>
        <a:defRPr sz="3600">
          <a:solidFill>
            <a:schemeClr val="accent1"/>
          </a:solidFill>
          <a:latin typeface="Comic Sans MS" pitchFamily="66" charset="0"/>
        </a:defRPr>
      </a:lvl7pPr>
      <a:lvl8pPr marL="1371600" algn="ctr" rtl="0" eaLnBrk="1" fontAlgn="base" latinLnBrk="1" hangingPunct="1">
        <a:spcBef>
          <a:spcPct val="0"/>
        </a:spcBef>
        <a:spcAft>
          <a:spcPct val="0"/>
        </a:spcAft>
        <a:defRPr sz="3600">
          <a:solidFill>
            <a:schemeClr val="accent1"/>
          </a:solidFill>
          <a:latin typeface="Comic Sans MS" pitchFamily="66" charset="0"/>
        </a:defRPr>
      </a:lvl8pPr>
      <a:lvl9pPr marL="1828800" algn="ctr" rtl="0" eaLnBrk="1" fontAlgn="base" latinLnBrk="1" hangingPunct="1">
        <a:spcBef>
          <a:spcPct val="0"/>
        </a:spcBef>
        <a:spcAft>
          <a:spcPct val="0"/>
        </a:spcAft>
        <a:defRPr sz="3600">
          <a:solidFill>
            <a:schemeClr val="accent1"/>
          </a:solidFill>
          <a:latin typeface="Comic Sans MS" pitchFamily="66" charset="0"/>
        </a:defRPr>
      </a:lvl9pPr>
    </p:titleStyle>
    <p:bodyStyle>
      <a:lvl1pPr marL="342900" indent="-342900" algn="l" rtl="0" eaLnBrk="1" fontAlgn="base" latinLnBrk="1" hangingPunct="1">
        <a:spcBef>
          <a:spcPct val="20000"/>
        </a:spcBef>
        <a:spcAft>
          <a:spcPct val="0"/>
        </a:spcAft>
        <a:buClrTx/>
        <a:buSzPct val="70000"/>
        <a:buFont typeface="Wingdings" pitchFamily="2" charset="2"/>
        <a:buChar char="u"/>
        <a:defRPr sz="2400">
          <a:solidFill>
            <a:schemeClr val="tx1"/>
          </a:solidFill>
          <a:latin typeface="Arial" pitchFamily="34" charset="0"/>
          <a:ea typeface="+mn-ea"/>
          <a:cs typeface="Arial" pitchFamily="34" charset="0"/>
        </a:defRPr>
      </a:lvl1pPr>
      <a:lvl2pPr marL="742950" indent="-285750" algn="l" rtl="0" eaLnBrk="1" fontAlgn="base" latinLnBrk="1" hangingPunct="1">
        <a:spcBef>
          <a:spcPct val="20000"/>
        </a:spcBef>
        <a:spcAft>
          <a:spcPct val="0"/>
        </a:spcAft>
        <a:buClr>
          <a:schemeClr val="tx1"/>
        </a:buClr>
        <a:buSzPct val="100000"/>
        <a:buChar char="­"/>
        <a:defRPr sz="2000">
          <a:solidFill>
            <a:schemeClr val="tx1"/>
          </a:solidFill>
          <a:latin typeface="Arial" pitchFamily="34" charset="0"/>
          <a:cs typeface="Arial" pitchFamily="34" charset="0"/>
        </a:defRPr>
      </a:lvl2pPr>
      <a:lvl3pPr marL="1143000" indent="-228600" algn="l" rtl="0" eaLnBrk="1" fontAlgn="base" latinLnBrk="1" hangingPunct="1">
        <a:spcBef>
          <a:spcPct val="20000"/>
        </a:spcBef>
        <a:spcAft>
          <a:spcPct val="0"/>
        </a:spcAft>
        <a:buClr>
          <a:schemeClr val="tx1"/>
        </a:buClr>
        <a:buSzPct val="100000"/>
        <a:buChar char="•"/>
        <a:defRPr sz="2000">
          <a:solidFill>
            <a:schemeClr val="tx1"/>
          </a:solidFill>
          <a:latin typeface="Arial" pitchFamily="34" charset="0"/>
          <a:cs typeface="Arial" pitchFamily="34" charset="0"/>
        </a:defRPr>
      </a:lvl3pPr>
      <a:lvl4pPr marL="1600200" indent="-228600" algn="l" rtl="0" eaLnBrk="1" fontAlgn="base" latinLnBrk="1" hangingPunct="1">
        <a:spcBef>
          <a:spcPct val="20000"/>
        </a:spcBef>
        <a:spcAft>
          <a:spcPct val="0"/>
        </a:spcAft>
        <a:buClr>
          <a:schemeClr val="tx2"/>
        </a:buClr>
        <a:buSzPct val="100000"/>
        <a:buFont typeface="Symbol" pitchFamily="18" charset="2"/>
        <a:buChar char="-"/>
        <a:defRPr sz="2000">
          <a:solidFill>
            <a:schemeClr val="tx1"/>
          </a:solidFill>
          <a:latin typeface="Arial" pitchFamily="34" charset="0"/>
          <a:cs typeface="Arial" pitchFamily="34" charset="0"/>
        </a:defRPr>
      </a:lvl4pPr>
      <a:lvl5pPr marL="2057400" indent="-228600" algn="l" rtl="0" eaLnBrk="1" fontAlgn="base" latinLnBrk="1" hangingPunct="1">
        <a:spcBef>
          <a:spcPct val="20000"/>
        </a:spcBef>
        <a:spcAft>
          <a:spcPct val="0"/>
        </a:spcAft>
        <a:defRPr sz="2000">
          <a:solidFill>
            <a:schemeClr val="tx1"/>
          </a:solidFill>
          <a:latin typeface="Arial" pitchFamily="34" charset="0"/>
          <a:cs typeface="Arial" pitchFamily="34" charset="0"/>
        </a:defRPr>
      </a:lvl5pPr>
      <a:lvl6pPr marL="2514600" indent="-228600" algn="l" rtl="0" eaLnBrk="1" fontAlgn="base" latinLnBrk="1" hangingPunct="1">
        <a:spcBef>
          <a:spcPct val="20000"/>
        </a:spcBef>
        <a:spcAft>
          <a:spcPct val="0"/>
        </a:spcAft>
        <a:defRPr sz="2000">
          <a:solidFill>
            <a:schemeClr val="tx1"/>
          </a:solidFill>
          <a:latin typeface="+mn-lt"/>
        </a:defRPr>
      </a:lvl6pPr>
      <a:lvl7pPr marL="2971800" indent="-228600" algn="l" rtl="0" eaLnBrk="1" fontAlgn="base" latinLnBrk="1" hangingPunct="1">
        <a:spcBef>
          <a:spcPct val="20000"/>
        </a:spcBef>
        <a:spcAft>
          <a:spcPct val="0"/>
        </a:spcAft>
        <a:defRPr sz="2000">
          <a:solidFill>
            <a:schemeClr val="tx1"/>
          </a:solidFill>
          <a:latin typeface="+mn-lt"/>
        </a:defRPr>
      </a:lvl7pPr>
      <a:lvl8pPr marL="3429000" indent="-228600" algn="l" rtl="0" eaLnBrk="1" fontAlgn="base" latinLnBrk="1" hangingPunct="1">
        <a:spcBef>
          <a:spcPct val="20000"/>
        </a:spcBef>
        <a:spcAft>
          <a:spcPct val="0"/>
        </a:spcAft>
        <a:defRPr sz="2000">
          <a:solidFill>
            <a:schemeClr val="tx1"/>
          </a:solidFill>
          <a:latin typeface="+mn-lt"/>
        </a:defRPr>
      </a:lvl8pPr>
      <a:lvl9pPr marL="3886200" indent="-228600" algn="l" rtl="0" eaLnBrk="1" fontAlgn="base" latinLnBrk="1"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google/highway"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315_7E319B0D.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5F7D-11F9-DAE5-D22C-55DCCB3CB568}"/>
              </a:ext>
            </a:extLst>
          </p:cNvPr>
          <p:cNvSpPr>
            <a:spLocks noGrp="1"/>
          </p:cNvSpPr>
          <p:nvPr>
            <p:ph type="ctrTitle"/>
          </p:nvPr>
        </p:nvSpPr>
        <p:spPr>
          <a:xfrm>
            <a:off x="387927" y="1406236"/>
            <a:ext cx="11416146" cy="2142111"/>
          </a:xfrm>
        </p:spPr>
        <p:txBody>
          <a:bodyPr>
            <a:noAutofit/>
          </a:bodyPr>
          <a:lstStyle/>
          <a:p>
            <a:r>
              <a:rPr lang="en-US" sz="3800" noProof="0">
                <a:latin typeface="Open Sans" panose="020B0606030504020204" pitchFamily="34" charset="0"/>
                <a:ea typeface="Open Sans" panose="020B0606030504020204" pitchFamily="34" charset="0"/>
                <a:cs typeface="Open Sans" panose="020B0606030504020204" pitchFamily="34" charset="0"/>
              </a:rPr>
              <a:t>A Programming Model for Efficient </a:t>
            </a:r>
            <a:br>
              <a:rPr lang="en-US" sz="3800" noProof="0">
                <a:latin typeface="Open Sans" panose="020B0606030504020204" pitchFamily="34" charset="0"/>
                <a:ea typeface="Open Sans" panose="020B0606030504020204" pitchFamily="34" charset="0"/>
                <a:cs typeface="Open Sans" panose="020B0606030504020204" pitchFamily="34" charset="0"/>
              </a:rPr>
            </a:br>
            <a:r>
              <a:rPr lang="en-US" sz="3800" noProof="0">
                <a:latin typeface="Open Sans" panose="020B0606030504020204" pitchFamily="34" charset="0"/>
                <a:ea typeface="Open Sans" panose="020B0606030504020204" pitchFamily="34" charset="0"/>
                <a:cs typeface="Open Sans" panose="020B0606030504020204" pitchFamily="34" charset="0"/>
              </a:rPr>
              <a:t>Inter-Kernel Control-Flow on Memory-Mapped </a:t>
            </a:r>
            <a:br>
              <a:rPr lang="en-US" sz="3800" noProof="0">
                <a:latin typeface="Open Sans" panose="020B0606030504020204" pitchFamily="34" charset="0"/>
                <a:ea typeface="Open Sans" panose="020B0606030504020204" pitchFamily="34" charset="0"/>
                <a:cs typeface="Open Sans" panose="020B0606030504020204" pitchFamily="34" charset="0"/>
              </a:rPr>
            </a:br>
            <a:r>
              <a:rPr lang="en-US" sz="3800" noProof="0">
                <a:latin typeface="Open Sans" panose="020B0606030504020204" pitchFamily="34" charset="0"/>
                <a:ea typeface="Open Sans" panose="020B0606030504020204" pitchFamily="34" charset="0"/>
                <a:cs typeface="Open Sans" panose="020B0606030504020204" pitchFamily="34" charset="0"/>
              </a:rPr>
              <a:t>Near-Data Processing Architecture (WIP)</a:t>
            </a:r>
          </a:p>
        </p:txBody>
      </p:sp>
      <p:sp>
        <p:nvSpPr>
          <p:cNvPr id="5" name="부제목 11">
            <a:extLst>
              <a:ext uri="{FF2B5EF4-FFF2-40B4-BE49-F238E27FC236}">
                <a16:creationId xmlns:a16="http://schemas.microsoft.com/office/drawing/2014/main" id="{2964B787-9BEE-DB26-2F51-A1A5F9F31C23}"/>
              </a:ext>
            </a:extLst>
          </p:cNvPr>
          <p:cNvSpPr>
            <a:spLocks noGrp="1"/>
          </p:cNvSpPr>
          <p:nvPr>
            <p:ph type="subTitle" idx="1"/>
          </p:nvPr>
        </p:nvSpPr>
        <p:spPr/>
        <p:txBody>
          <a:bodyPr>
            <a:normAutofit/>
          </a:bodyPr>
          <a:lstStyle/>
          <a:p>
            <a:r>
              <a:rPr lang="en-US" altLang="ko-KR" sz="2200" b="1">
                <a:solidFill>
                  <a:schemeClr val="tx1">
                    <a:lumMod val="50000"/>
                  </a:schemeClr>
                </a:solidFill>
              </a:rPr>
              <a:t>Seungheon Lee</a:t>
            </a:r>
            <a:r>
              <a:rPr lang="en-US" altLang="ko-KR" sz="2200">
                <a:solidFill>
                  <a:schemeClr val="tx1">
                    <a:lumMod val="50000"/>
                  </a:schemeClr>
                </a:solidFill>
              </a:rPr>
              <a:t>, Wonhyuk Yang, Seonyeong Heo</a:t>
            </a:r>
            <a:r>
              <a:rPr lang="en-US" altLang="ko-KR" sz="2200" baseline="30000">
                <a:solidFill>
                  <a:schemeClr val="tx1">
                    <a:lumMod val="50000"/>
                  </a:schemeClr>
                </a:solidFill>
              </a:rPr>
              <a:t>†</a:t>
            </a:r>
            <a:r>
              <a:rPr lang="en-US" altLang="ko-KR" sz="2200">
                <a:solidFill>
                  <a:schemeClr val="tx1">
                    <a:lumMod val="50000"/>
                  </a:schemeClr>
                </a:solidFill>
              </a:rPr>
              <a:t>, Gwangsun Kim</a:t>
            </a:r>
            <a:endParaRPr lang="ko-KR" altLang="en-US" sz="2200">
              <a:solidFill>
                <a:schemeClr val="tx1">
                  <a:lumMod val="50000"/>
                </a:schemeClr>
              </a:solidFill>
            </a:endParaRPr>
          </a:p>
        </p:txBody>
      </p:sp>
      <p:graphicFrame>
        <p:nvGraphicFramePr>
          <p:cNvPr id="6" name="표 5">
            <a:extLst>
              <a:ext uri="{FF2B5EF4-FFF2-40B4-BE49-F238E27FC236}">
                <a16:creationId xmlns:a16="http://schemas.microsoft.com/office/drawing/2014/main" id="{E62577FE-3CAA-34CB-7801-68CF249BAE6C}"/>
              </a:ext>
            </a:extLst>
          </p:cNvPr>
          <p:cNvGraphicFramePr>
            <a:graphicFrameLocks noGrp="1"/>
          </p:cNvGraphicFramePr>
          <p:nvPr>
            <p:extLst>
              <p:ext uri="{D42A27DB-BD31-4B8C-83A1-F6EECF244321}">
                <p14:modId xmlns:p14="http://schemas.microsoft.com/office/powerpoint/2010/main" val="1001556308"/>
              </p:ext>
            </p:extLst>
          </p:nvPr>
        </p:nvGraphicFramePr>
        <p:xfrm>
          <a:off x="2713279" y="4481373"/>
          <a:ext cx="6765442" cy="819574"/>
        </p:xfrm>
        <a:graphic>
          <a:graphicData uri="http://schemas.openxmlformats.org/drawingml/2006/table">
            <a:tbl>
              <a:tblPr firstRow="1" bandRow="1">
                <a:tableStyleId>{2D5ABB26-0587-4C30-8999-92F81FD0307C}</a:tableStyleId>
              </a:tblPr>
              <a:tblGrid>
                <a:gridCol w="3382721">
                  <a:extLst>
                    <a:ext uri="{9D8B030D-6E8A-4147-A177-3AD203B41FA5}">
                      <a16:colId xmlns:a16="http://schemas.microsoft.com/office/drawing/2014/main" val="3054810807"/>
                    </a:ext>
                  </a:extLst>
                </a:gridCol>
                <a:gridCol w="3382721">
                  <a:extLst>
                    <a:ext uri="{9D8B030D-6E8A-4147-A177-3AD203B41FA5}">
                      <a16:colId xmlns:a16="http://schemas.microsoft.com/office/drawing/2014/main" val="1165218694"/>
                    </a:ext>
                  </a:extLst>
                </a:gridCol>
              </a:tblGrid>
              <a:tr h="819574">
                <a:tc>
                  <a:txBody>
                    <a:bodyPr/>
                    <a:lstStyle/>
                    <a:p>
                      <a:pPr algn="ctr" latinLnBrk="1"/>
                      <a:r>
                        <a:rPr lang="en-US" altLang="ko-KR" sz="2200" b="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POSTECH</a:t>
                      </a:r>
                      <a:endParaRPr lang="ko-KR" altLang="en-US" sz="2200" b="0">
                        <a:solidFill>
                          <a:schemeClr val="tx1">
                            <a:lumMod val="50000"/>
                          </a:schemeClr>
                        </a:solidFill>
                        <a:latin typeface="Roboto" panose="02000000000000000000" pitchFamily="2" charset="0"/>
                        <a:cs typeface="Roboto" panose="02000000000000000000" pitchFamily="2" charset="0"/>
                      </a:endParaRPr>
                    </a:p>
                  </a:txBody>
                  <a:tcPr/>
                </a:tc>
                <a:tc>
                  <a:txBody>
                    <a:bodyPr/>
                    <a:lstStyle/>
                    <a:p>
                      <a:pPr algn="ctr" latinLnBrk="1"/>
                      <a:r>
                        <a:rPr kumimoji="0" lang="en-US" altLang="ko-KR" sz="2200" b="0" i="0" u="none" strike="noStrike" kern="0" cap="none" spc="0" normalizeH="0" baseline="30000" noProof="0">
                          <a:ln>
                            <a:noFill/>
                          </a:ln>
                          <a:solidFill>
                            <a:srgbClr val="3A3F50">
                              <a:lumMod val="50000"/>
                            </a:srgbClr>
                          </a:solidFill>
                          <a:effectLst/>
                          <a:uLnTx/>
                          <a:uFillTx/>
                          <a:latin typeface="Roboto" panose="02000000000000000000" pitchFamily="2" charset="0"/>
                          <a:ea typeface="나눔스퀘어" panose="020B0600000101010101" pitchFamily="50" charset="-127"/>
                          <a:cs typeface="Arial"/>
                          <a:sym typeface="Arial"/>
                        </a:rPr>
                        <a:t>†</a:t>
                      </a:r>
                      <a:r>
                        <a:rPr lang="en-US" altLang="ko-KR" sz="2200" b="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Kyung Hee University</a:t>
                      </a:r>
                      <a:endParaRPr lang="ko-KR" altLang="en-US" sz="2200" b="0">
                        <a:solidFill>
                          <a:schemeClr val="tx1">
                            <a:lumMod val="50000"/>
                          </a:schemeClr>
                        </a:solidFill>
                        <a:latin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865605363"/>
                  </a:ext>
                </a:extLst>
              </a:tr>
            </a:tbl>
          </a:graphicData>
        </a:graphic>
      </p:graphicFrame>
    </p:spTree>
    <p:extLst>
      <p:ext uri="{BB962C8B-B14F-4D97-AF65-F5344CB8AC3E}">
        <p14:creationId xmlns:p14="http://schemas.microsoft.com/office/powerpoint/2010/main" val="16980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D6ED0-8D69-8850-2DA3-E4200DB758D5}"/>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A6E137F4-6001-BD52-5116-D7DCEE0E0B81}"/>
              </a:ext>
            </a:extLst>
          </p:cNvPr>
          <p:cNvSpPr>
            <a:spLocks noGrp="1"/>
          </p:cNvSpPr>
          <p:nvPr>
            <p:ph type="title"/>
          </p:nvPr>
        </p:nvSpPr>
        <p:spPr/>
        <p:txBody>
          <a:bodyPr/>
          <a:lstStyle/>
          <a:p>
            <a:r>
              <a:rPr lang="en-US" altLang="ko-KR" spc="-150"/>
              <a:t>Declaring a Specific NDP Task</a:t>
            </a:r>
            <a:endParaRPr lang="ko-KR" altLang="en-US" spc="-150"/>
          </a:p>
        </p:txBody>
      </p:sp>
      <p:sp>
        <p:nvSpPr>
          <p:cNvPr id="4" name="슬라이드 번호 개체 틀 3">
            <a:extLst>
              <a:ext uri="{FF2B5EF4-FFF2-40B4-BE49-F238E27FC236}">
                <a16:creationId xmlns:a16="http://schemas.microsoft.com/office/drawing/2014/main" id="{AA35DD63-0602-392A-51FC-E5575C42C66F}"/>
              </a:ext>
            </a:extLst>
          </p:cNvPr>
          <p:cNvSpPr>
            <a:spLocks noGrp="1"/>
          </p:cNvSpPr>
          <p:nvPr>
            <p:ph type="sldNum" idx="12"/>
          </p:nvPr>
        </p:nvSpPr>
        <p:spPr/>
        <p:txBody>
          <a:bodyPr/>
          <a:lstStyle/>
          <a:p>
            <a:fld id="{11471D13-A809-49ED-9C29-402759C12C88}" type="slidenum">
              <a:rPr lang="ko-KR" altLang="en-US" smtClean="0"/>
              <a:t>10</a:t>
            </a:fld>
            <a:endParaRPr lang="ko-KR" altLang="en-US"/>
          </a:p>
        </p:txBody>
      </p:sp>
      <p:grpSp>
        <p:nvGrpSpPr>
          <p:cNvPr id="48" name="그룹 47">
            <a:extLst>
              <a:ext uri="{FF2B5EF4-FFF2-40B4-BE49-F238E27FC236}">
                <a16:creationId xmlns:a16="http://schemas.microsoft.com/office/drawing/2014/main" id="{8B615D7C-437A-FC81-2B70-1A6793D8003C}"/>
              </a:ext>
            </a:extLst>
          </p:cNvPr>
          <p:cNvGrpSpPr/>
          <p:nvPr/>
        </p:nvGrpSpPr>
        <p:grpSpPr>
          <a:xfrm>
            <a:off x="1087935" y="1486539"/>
            <a:ext cx="4996577" cy="2862322"/>
            <a:chOff x="6481017" y="1972414"/>
            <a:chExt cx="4996577" cy="2862322"/>
          </a:xfrm>
        </p:grpSpPr>
        <p:sp>
          <p:nvSpPr>
            <p:cNvPr id="49" name="사각형: 모서리가 접힌 도형 48">
              <a:extLst>
                <a:ext uri="{FF2B5EF4-FFF2-40B4-BE49-F238E27FC236}">
                  <a16:creationId xmlns:a16="http://schemas.microsoft.com/office/drawing/2014/main" id="{18B91835-302A-9C1A-985E-0F0F7F3DB6BF}"/>
                </a:ext>
              </a:extLst>
            </p:cNvPr>
            <p:cNvSpPr/>
            <p:nvPr/>
          </p:nvSpPr>
          <p:spPr>
            <a:xfrm>
              <a:off x="6481570" y="1972415"/>
              <a:ext cx="4996024" cy="2862321"/>
            </a:xfrm>
            <a:prstGeom prst="foldedCorner">
              <a:avLst>
                <a:gd name="adj" fmla="val 12162"/>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0" name="TextBox 49">
              <a:extLst>
                <a:ext uri="{FF2B5EF4-FFF2-40B4-BE49-F238E27FC236}">
                  <a16:creationId xmlns:a16="http://schemas.microsoft.com/office/drawing/2014/main" id="{F1BFF463-B3D1-D17D-1CB1-904B85573370}"/>
                </a:ext>
              </a:extLst>
            </p:cNvPr>
            <p:cNvSpPr txBox="1"/>
            <p:nvPr/>
          </p:nvSpPr>
          <p:spPr>
            <a:xfrm>
              <a:off x="6481017" y="1972414"/>
              <a:ext cx="4801314" cy="2862322"/>
            </a:xfrm>
            <a:prstGeom prst="rect">
              <a:avLst/>
            </a:prstGeom>
            <a:noFill/>
          </p:spPr>
          <p:txBody>
            <a:bodyPr wrap="none" rtlCol="0">
              <a:spAutoFit/>
            </a:bodyPr>
            <a:lstStyle/>
            <a:p>
              <a:pPr algn="l"/>
              <a:r>
                <a:rPr lang="en-US" altLang="ko-KR" sz="1800">
                  <a:solidFill>
                    <a:schemeClr val="accent2"/>
                  </a:solidFill>
                  <a:latin typeface="D2Coding" panose="020B0609020101020101" pitchFamily="49" charset="-127"/>
                  <a:ea typeface="D2Coding" panose="020B0609020101020101" pitchFamily="49" charset="-127"/>
                </a:rPr>
                <a:t>#pragma </a:t>
              </a:r>
              <a:r>
                <a:rPr lang="en-US" altLang="ko-KR" sz="1800">
                  <a:latin typeface="D2Coding" panose="020B0609020101020101" pitchFamily="49" charset="-127"/>
                  <a:ea typeface="D2Coding" panose="020B0609020101020101" pitchFamily="49" charset="-127"/>
                </a:rPr>
                <a:t>m2ndp </a:t>
              </a:r>
              <a:r>
                <a:rPr lang="en-US" altLang="ko-KR" sz="1800" err="1">
                  <a:latin typeface="D2Coding" panose="020B0609020101020101" pitchFamily="49" charset="-127"/>
                  <a:ea typeface="D2Coding" panose="020B0609020101020101" pitchFamily="49" charset="-127"/>
                </a:rPr>
                <a:t>NDPTask</a:t>
              </a:r>
              <a:endParaRPr lang="en-US" altLang="ko-KR" sz="1800">
                <a:latin typeface="D2Coding" panose="020B0609020101020101" pitchFamily="49" charset="-127"/>
                <a:ea typeface="D2Coding" panose="020B0609020101020101" pitchFamily="49" charset="-127"/>
              </a:endParaRPr>
            </a:p>
            <a:p>
              <a:pPr algn="l"/>
              <a:r>
                <a:rPr lang="en-US" altLang="ko-KR" sz="1800">
                  <a:solidFill>
                    <a:schemeClr val="accent2"/>
                  </a:solidFill>
                  <a:latin typeface="D2Coding" panose="020B0609020101020101" pitchFamily="49" charset="-127"/>
                  <a:ea typeface="D2Coding" panose="020B0609020101020101" pitchFamily="49" charset="-127"/>
                </a:rPr>
                <a:t>class</a:t>
              </a:r>
              <a:r>
                <a:rPr lang="en-US" altLang="ko-KR" sz="1800">
                  <a:latin typeface="D2Coding" panose="020B0609020101020101" pitchFamily="49" charset="-127"/>
                  <a:ea typeface="D2Coding" panose="020B0609020101020101" pitchFamily="49" charset="-127"/>
                </a:rPr>
                <a:t> </a:t>
              </a:r>
              <a:r>
                <a:rPr lang="en-US" altLang="ko-KR" sz="1800">
                  <a:solidFill>
                    <a:srgbClr val="0070C0"/>
                  </a:solidFill>
                  <a:latin typeface="D2Coding" panose="020B0609020101020101" pitchFamily="49" charset="-127"/>
                  <a:ea typeface="D2Coding" panose="020B0609020101020101" pitchFamily="49" charset="-127"/>
                </a:rPr>
                <a:t>MyTask</a:t>
              </a:r>
              <a:r>
                <a:rPr lang="en-US" altLang="ko-KR" sz="1800">
                  <a:latin typeface="D2Coding" panose="020B0609020101020101" pitchFamily="49" charset="-127"/>
                  <a:ea typeface="D2Coding" panose="020B0609020101020101" pitchFamily="49" charset="-127"/>
                </a:rPr>
                <a:t> : </a:t>
              </a:r>
              <a:r>
                <a:rPr lang="en-US" altLang="ko-KR" sz="1800" err="1">
                  <a:solidFill>
                    <a:srgbClr val="0070C0"/>
                  </a:solidFill>
                  <a:latin typeface="D2Coding" panose="020B0609020101020101" pitchFamily="49" charset="-127"/>
                  <a:ea typeface="D2Coding" panose="020B0609020101020101" pitchFamily="49" charset="-127"/>
                </a:rPr>
                <a:t>NDPTask</a:t>
              </a:r>
              <a:r>
                <a:rPr lang="en-US" altLang="ko-KR" sz="1800">
                  <a:latin typeface="D2Coding" panose="020B0609020101020101" pitchFamily="49" charset="-127"/>
                  <a:ea typeface="D2Coding" panose="020B0609020101020101" pitchFamily="49" charset="-127"/>
                </a:rPr>
                <a:t>&lt;</a:t>
              </a:r>
              <a:r>
                <a:rPr lang="en-US" altLang="ko-KR" sz="1800">
                  <a:solidFill>
                    <a:schemeClr val="accent2"/>
                  </a:solidFill>
                  <a:latin typeface="D2Coding" panose="020B0609020101020101" pitchFamily="49" charset="-127"/>
                  <a:ea typeface="D2Coding" panose="020B0609020101020101" pitchFamily="49" charset="-127"/>
                </a:rPr>
                <a:t>float</a:t>
              </a:r>
              <a:r>
                <a:rPr lang="en-US" altLang="ko-KR" sz="1800">
                  <a:latin typeface="D2Coding" panose="020B0609020101020101" pitchFamily="49" charset="-127"/>
                  <a:ea typeface="D2Coding" panose="020B0609020101020101" pitchFamily="49" charset="-127"/>
                </a:rPr>
                <a:t>&gt;</a:t>
              </a:r>
              <a:r>
                <a:rPr lang="ko-KR" altLang="en-US" sz="1800">
                  <a:latin typeface="D2Coding" panose="020B0609020101020101" pitchFamily="49" charset="-127"/>
                  <a:ea typeface="D2Coding" panose="020B0609020101020101" pitchFamily="49" charset="-127"/>
                </a:rPr>
                <a:t> </a:t>
              </a:r>
              <a:r>
                <a:rPr lang="en-US" altLang="ko-KR" sz="1800">
                  <a:latin typeface="D2Coding" panose="020B0609020101020101" pitchFamily="49" charset="-127"/>
                  <a:ea typeface="D2Coding" panose="020B0609020101020101" pitchFamily="49" charset="-127"/>
                </a:rPr>
                <a:t>{</a:t>
              </a:r>
              <a:endParaRPr lang="en-US" altLang="ko-KR" sz="1800">
                <a:solidFill>
                  <a:schemeClr val="accent2"/>
                </a:solidFill>
                <a:latin typeface="D2Coding" panose="020B0609020101020101" pitchFamily="49" charset="-127"/>
                <a:ea typeface="D2Coding" panose="020B0609020101020101" pitchFamily="49" charset="-127"/>
              </a:endParaRPr>
            </a:p>
            <a:p>
              <a:pPr algn="l"/>
              <a:r>
                <a:rPr lang="en-US" altLang="ko-KR" sz="1800">
                  <a:solidFill>
                    <a:schemeClr val="accent2"/>
                  </a:solidFill>
                  <a:latin typeface="D2Coding" panose="020B0609020101020101" pitchFamily="49" charset="-127"/>
                  <a:ea typeface="D2Coding" panose="020B0609020101020101" pitchFamily="49" charset="-127"/>
                </a:rPr>
                <a:t>private:</a:t>
              </a:r>
            </a:p>
            <a:p>
              <a:pPr algn="l"/>
              <a:r>
                <a:rPr lang="en-US" altLang="ko-KR" sz="1800">
                  <a:solidFill>
                    <a:schemeClr val="accent2"/>
                  </a:solidFill>
                  <a:latin typeface="D2Coding" panose="020B0609020101020101" pitchFamily="49" charset="-127"/>
                  <a:ea typeface="D2Coding" panose="020B0609020101020101" pitchFamily="49" charset="-127"/>
                </a:rPr>
                <a:t>  void</a:t>
              </a:r>
              <a:r>
                <a:rPr lang="en-US" altLang="ko-KR" sz="1800">
                  <a:latin typeface="D2Coding" panose="020B0609020101020101" pitchFamily="49" charset="-127"/>
                  <a:ea typeface="D2Coding" panose="020B0609020101020101" pitchFamily="49" charset="-127"/>
                </a:rPr>
                <a:t> </a:t>
              </a:r>
              <a:r>
                <a:rPr lang="en-US" altLang="ko-KR" sz="1800" err="1">
                  <a:solidFill>
                    <a:srgbClr val="00B050"/>
                  </a:solidFill>
                  <a:latin typeface="D2Coding" panose="020B0609020101020101" pitchFamily="49" charset="-127"/>
                  <a:ea typeface="D2Coding" panose="020B0609020101020101" pitchFamily="49" charset="-127"/>
                </a:rPr>
                <a:t>device_main</a:t>
              </a:r>
              <a:r>
                <a:rPr lang="en-US" altLang="ko-KR" sz="1800">
                  <a:latin typeface="D2Coding" panose="020B0609020101020101" pitchFamily="49" charset="-127"/>
                  <a:ea typeface="D2Coding" panose="020B0609020101020101" pitchFamily="49" charset="-127"/>
                </a:rPr>
                <a:t>(</a:t>
              </a:r>
              <a:r>
                <a:rPr lang="en-US" altLang="ko-KR" sz="1800">
                  <a:solidFill>
                    <a:schemeClr val="accent2"/>
                  </a:solidFill>
                  <a:latin typeface="D2Coding" panose="020B0609020101020101" pitchFamily="49" charset="-127"/>
                  <a:ea typeface="D2Coding" panose="020B0609020101020101" pitchFamily="49" charset="-127"/>
                </a:rPr>
                <a:t>void</a:t>
              </a:r>
              <a:r>
                <a:rPr lang="en-US" altLang="ko-KR" sz="1800">
                  <a:latin typeface="D2Coding" panose="020B0609020101020101" pitchFamily="49" charset="-127"/>
                  <a:ea typeface="D2Coding" panose="020B0609020101020101" pitchFamily="49" charset="-127"/>
                </a:rPr>
                <a:t> *</a:t>
              </a:r>
              <a:r>
                <a:rPr lang="en-US" altLang="ko-KR" sz="1800" err="1">
                  <a:latin typeface="D2Coding" panose="020B0609020101020101" pitchFamily="49" charset="-127"/>
                  <a:ea typeface="D2Coding" panose="020B0609020101020101" pitchFamily="49" charset="-127"/>
                </a:rPr>
                <a:t>args</a:t>
              </a:r>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override</a:t>
              </a:r>
              <a:r>
                <a:rPr lang="en-US" altLang="ko-KR" sz="1800">
                  <a:latin typeface="D2Coding" panose="020B0609020101020101" pitchFamily="49" charset="-127"/>
                  <a:ea typeface="D2Coding" panose="020B0609020101020101" pitchFamily="49" charset="-127"/>
                </a:rPr>
                <a:t>;</a:t>
              </a:r>
            </a:p>
            <a:p>
              <a:pPr algn="l"/>
              <a:endParaRPr lang="en-US" altLang="ko-KR" sz="1800">
                <a:latin typeface="D2Coding" panose="020B0609020101020101" pitchFamily="49" charset="-127"/>
                <a:ea typeface="D2Coding" panose="020B0609020101020101" pitchFamily="49" charset="-127"/>
              </a:endParaRPr>
            </a:p>
            <a:p>
              <a:pPr algn="l"/>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parallel</a:t>
              </a:r>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void</a:t>
              </a:r>
              <a:r>
                <a:rPr lang="en-US" altLang="ko-KR" sz="1800">
                  <a:latin typeface="D2Coding" panose="020B0609020101020101" pitchFamily="49" charset="-127"/>
                  <a:ea typeface="D2Coding" panose="020B0609020101020101" pitchFamily="49" charset="-127"/>
                </a:rPr>
                <a:t> </a:t>
              </a:r>
              <a:r>
                <a:rPr lang="en-US" altLang="ko-KR" sz="1800">
                  <a:solidFill>
                    <a:srgbClr val="0070C0"/>
                  </a:solidFill>
                  <a:latin typeface="D2Coding" panose="020B0609020101020101" pitchFamily="49" charset="-127"/>
                  <a:ea typeface="D2Coding" panose="020B0609020101020101" pitchFamily="49" charset="-127"/>
                </a:rPr>
                <a:t>kernel</a:t>
              </a:r>
              <a:r>
                <a:rPr lang="en-US" altLang="ko-KR" sz="1800">
                  <a:latin typeface="D2Coding" panose="020B0609020101020101" pitchFamily="49" charset="-127"/>
                  <a:ea typeface="D2Coding" panose="020B0609020101020101" pitchFamily="49" charset="-127"/>
                </a:rPr>
                <a:t>(...);</a:t>
              </a:r>
            </a:p>
            <a:p>
              <a:pPr algn="l"/>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serial</a:t>
              </a:r>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void</a:t>
              </a:r>
              <a:r>
                <a:rPr lang="en-US" altLang="ko-KR" sz="1800">
                  <a:latin typeface="D2Coding" panose="020B0609020101020101" pitchFamily="49" charset="-127"/>
                  <a:ea typeface="D2Coding" panose="020B0609020101020101" pitchFamily="49" charset="-127"/>
                </a:rPr>
                <a:t> </a:t>
              </a:r>
              <a:r>
                <a:rPr lang="en-US" altLang="ko-KR" sz="1800">
                  <a:solidFill>
                    <a:srgbClr val="0070C0"/>
                  </a:solidFill>
                  <a:latin typeface="D2Coding" panose="020B0609020101020101" pitchFamily="49" charset="-127"/>
                  <a:ea typeface="D2Coding" panose="020B0609020101020101" pitchFamily="49" charset="-127"/>
                </a:rPr>
                <a:t>kernel2</a:t>
              </a:r>
              <a:r>
                <a:rPr lang="en-US" altLang="ko-KR" sz="1800">
                  <a:latin typeface="D2Coding" panose="020B0609020101020101" pitchFamily="49" charset="-127"/>
                  <a:ea typeface="D2Coding" panose="020B0609020101020101" pitchFamily="49" charset="-127"/>
                </a:rPr>
                <a:t>(...);</a:t>
              </a:r>
            </a:p>
            <a:p>
              <a:pPr algn="l"/>
              <a:endParaRPr lang="en-US" altLang="ko-KR" sz="1800">
                <a:latin typeface="D2Coding" panose="020B0609020101020101" pitchFamily="49" charset="-127"/>
                <a:ea typeface="D2Coding" panose="020B0609020101020101" pitchFamily="49" charset="-127"/>
              </a:endParaRPr>
            </a:p>
            <a:p>
              <a:pPr algn="l"/>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scratchpad</a:t>
              </a:r>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float</a:t>
              </a:r>
              <a:r>
                <a:rPr lang="en-US" altLang="ko-KR" sz="1800">
                  <a:latin typeface="D2Coding" panose="020B0609020101020101" pitchFamily="49" charset="-127"/>
                  <a:ea typeface="D2Coding" panose="020B0609020101020101" pitchFamily="49" charset="-127"/>
                </a:rPr>
                <a:t> mydata[8];</a:t>
              </a:r>
            </a:p>
            <a:p>
              <a:pPr algn="l"/>
              <a:r>
                <a:rPr lang="en-US" altLang="ko-KR" sz="1800">
                  <a:latin typeface="D2Coding" panose="020B0609020101020101" pitchFamily="49" charset="-127"/>
                  <a:ea typeface="D2Coding" panose="020B0609020101020101" pitchFamily="49" charset="-127"/>
                </a:rPr>
                <a:t>};</a:t>
              </a:r>
            </a:p>
          </p:txBody>
        </p:sp>
      </p:grpSp>
      <p:sp>
        <p:nvSpPr>
          <p:cNvPr id="5" name="직사각형 4">
            <a:extLst>
              <a:ext uri="{FF2B5EF4-FFF2-40B4-BE49-F238E27FC236}">
                <a16:creationId xmlns:a16="http://schemas.microsoft.com/office/drawing/2014/main" id="{E99781AF-D283-BC99-1EB1-707FBED4A7B7}"/>
              </a:ext>
            </a:extLst>
          </p:cNvPr>
          <p:cNvSpPr/>
          <p:nvPr/>
        </p:nvSpPr>
        <p:spPr>
          <a:xfrm>
            <a:off x="1337481" y="2326856"/>
            <a:ext cx="4507060" cy="1704124"/>
          </a:xfrm>
          <a:prstGeom prst="rect">
            <a:avLst/>
          </a:prstGeom>
          <a:solidFill>
            <a:schemeClr val="accent4">
              <a:alpha val="2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cxnSp>
        <p:nvCxnSpPr>
          <p:cNvPr id="6" name="직선 화살표 연결선 5">
            <a:extLst>
              <a:ext uri="{FF2B5EF4-FFF2-40B4-BE49-F238E27FC236}">
                <a16:creationId xmlns:a16="http://schemas.microsoft.com/office/drawing/2014/main" id="{AF981B98-31E3-2325-F94A-677D4310D4A4}"/>
              </a:ext>
            </a:extLst>
          </p:cNvPr>
          <p:cNvCxnSpPr/>
          <p:nvPr/>
        </p:nvCxnSpPr>
        <p:spPr>
          <a:xfrm>
            <a:off x="5844541" y="3204037"/>
            <a:ext cx="929640" cy="0"/>
          </a:xfrm>
          <a:prstGeom prst="straightConnector1">
            <a:avLst/>
          </a:prstGeom>
          <a:ln w="571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2A20B5C-B1FF-6368-912C-0A5267A4DE36}"/>
              </a:ext>
            </a:extLst>
          </p:cNvPr>
          <p:cNvSpPr txBox="1"/>
          <p:nvPr/>
        </p:nvSpPr>
        <p:spPr>
          <a:xfrm>
            <a:off x="6774181" y="2940560"/>
            <a:ext cx="4488729" cy="1631216"/>
          </a:xfrm>
          <a:prstGeom prst="rect">
            <a:avLst/>
          </a:prstGeom>
          <a:noFill/>
        </p:spPr>
        <p:txBody>
          <a:bodyPr wrap="none" rtlCol="0">
            <a:spAutoFit/>
          </a:bodyPr>
          <a:lstStyle/>
          <a:p>
            <a:pPr algn="l"/>
            <a:r>
              <a:rPr lang="en-US" altLang="ko-KR" sz="2800">
                <a:solidFill>
                  <a:schemeClr val="tx1"/>
                </a:solidFill>
                <a:latin typeface="Roboto" panose="02000000000000000000" pitchFamily="2" charset="0"/>
                <a:cs typeface="Roboto" panose="02000000000000000000" pitchFamily="2" charset="0"/>
              </a:rPr>
              <a:t>Task-specific components</a:t>
            </a:r>
          </a:p>
          <a:p>
            <a:pPr algn="l"/>
            <a:r>
              <a:rPr lang="en-US" altLang="ko-KR" sz="2400">
                <a:solidFill>
                  <a:schemeClr val="tx1"/>
                </a:solidFill>
                <a:latin typeface="Roboto" panose="02000000000000000000" pitchFamily="2" charset="0"/>
                <a:cs typeface="Roboto" panose="02000000000000000000" pitchFamily="2" charset="0"/>
              </a:rPr>
              <a:t> - NDP kernels</a:t>
            </a:r>
          </a:p>
          <a:p>
            <a:pPr algn="l"/>
            <a:r>
              <a:rPr lang="en-US" altLang="ko-KR" sz="2400">
                <a:solidFill>
                  <a:schemeClr val="tx1"/>
                </a:solidFill>
                <a:latin typeface="Roboto" panose="02000000000000000000" pitchFamily="2" charset="0"/>
                <a:cs typeface="Roboto" panose="02000000000000000000" pitchFamily="2" charset="0"/>
              </a:rPr>
              <a:t> - Scratchpad memory</a:t>
            </a:r>
          </a:p>
          <a:p>
            <a:pPr algn="l"/>
            <a:r>
              <a:rPr lang="en-US" altLang="ko-KR" sz="2400">
                <a:solidFill>
                  <a:schemeClr val="tx1"/>
                </a:solidFill>
                <a:latin typeface="Roboto" panose="02000000000000000000" pitchFamily="2" charset="0"/>
                <a:cs typeface="Roboto" panose="02000000000000000000" pitchFamily="2" charset="0"/>
              </a:rPr>
              <a:t> - Definition of </a:t>
            </a:r>
            <a:r>
              <a:rPr lang="en-US" altLang="ko-KR" sz="2400">
                <a:solidFill>
                  <a:schemeClr val="tx1"/>
                </a:solidFill>
                <a:latin typeface="D2Coding" panose="020B0609020101020101" pitchFamily="49" charset="-127"/>
                <a:ea typeface="D2Coding" panose="020B0609020101020101" pitchFamily="49" charset="-127"/>
                <a:cs typeface="Roboto" panose="02000000000000000000" pitchFamily="2" charset="0"/>
              </a:rPr>
              <a:t>device_main()</a:t>
            </a:r>
            <a:endParaRPr lang="ko-KR" altLang="en-US" sz="2400">
              <a:solidFill>
                <a:schemeClr val="tx1"/>
              </a:solidFill>
              <a:latin typeface="D2Coding" panose="020B0609020101020101" pitchFamily="49" charset="-127"/>
              <a:ea typeface="D2Coding" panose="020B0609020101020101" pitchFamily="49" charset="-127"/>
              <a:cs typeface="Roboto" panose="02000000000000000000" pitchFamily="2" charset="0"/>
            </a:endParaRPr>
          </a:p>
        </p:txBody>
      </p:sp>
      <p:sp>
        <p:nvSpPr>
          <p:cNvPr id="10" name="직사각형 9">
            <a:extLst>
              <a:ext uri="{FF2B5EF4-FFF2-40B4-BE49-F238E27FC236}">
                <a16:creationId xmlns:a16="http://schemas.microsoft.com/office/drawing/2014/main" id="{5472C7BB-B9C7-E06F-ECD0-255B484F66B2}"/>
              </a:ext>
            </a:extLst>
          </p:cNvPr>
          <p:cNvSpPr/>
          <p:nvPr/>
        </p:nvSpPr>
        <p:spPr>
          <a:xfrm>
            <a:off x="2808141" y="1772992"/>
            <a:ext cx="1740999" cy="352988"/>
          </a:xfrm>
          <a:prstGeom prst="rect">
            <a:avLst/>
          </a:prstGeom>
          <a:solidFill>
            <a:schemeClr val="accent4">
              <a:alpha val="2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cxnSp>
        <p:nvCxnSpPr>
          <p:cNvPr id="11" name="직선 화살표 연결선 10">
            <a:extLst>
              <a:ext uri="{FF2B5EF4-FFF2-40B4-BE49-F238E27FC236}">
                <a16:creationId xmlns:a16="http://schemas.microsoft.com/office/drawing/2014/main" id="{C4CDC267-1550-29EC-82FC-F58BD909B6BF}"/>
              </a:ext>
            </a:extLst>
          </p:cNvPr>
          <p:cNvCxnSpPr>
            <a:cxnSpLocks/>
          </p:cNvCxnSpPr>
          <p:nvPr/>
        </p:nvCxnSpPr>
        <p:spPr>
          <a:xfrm>
            <a:off x="4808220" y="1949486"/>
            <a:ext cx="1965961" cy="0"/>
          </a:xfrm>
          <a:prstGeom prst="straightConnector1">
            <a:avLst/>
          </a:prstGeom>
          <a:ln w="571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B67DDD5-2AA5-7CE6-D783-1892332E5540}"/>
              </a:ext>
            </a:extLst>
          </p:cNvPr>
          <p:cNvSpPr txBox="1"/>
          <p:nvPr/>
        </p:nvSpPr>
        <p:spPr>
          <a:xfrm>
            <a:off x="6774181" y="1687876"/>
            <a:ext cx="3892412" cy="523220"/>
          </a:xfrm>
          <a:prstGeom prst="rect">
            <a:avLst/>
          </a:prstGeom>
          <a:noFill/>
        </p:spPr>
        <p:txBody>
          <a:bodyPr wrap="none" rtlCol="0">
            <a:spAutoFit/>
          </a:bodyPr>
          <a:lstStyle/>
          <a:p>
            <a:pPr algn="l"/>
            <a:r>
              <a:rPr lang="en-US" altLang="ko-KR" sz="2800">
                <a:solidFill>
                  <a:schemeClr val="tx1"/>
                </a:solidFill>
                <a:latin typeface="Roboto" panose="02000000000000000000" pitchFamily="2" charset="0"/>
                <a:ea typeface="D2Coding" panose="020B0609020101020101" pitchFamily="49" charset="-127"/>
                <a:cs typeface="Roboto" panose="02000000000000000000" pitchFamily="2" charset="0"/>
              </a:rPr>
              <a:t>Inherit from base class</a:t>
            </a:r>
            <a:endParaRPr lang="ko-KR" altLang="en-US" sz="2400">
              <a:solidFill>
                <a:schemeClr val="tx1"/>
              </a:solidFill>
              <a:latin typeface="D2Coding" panose="020B0609020101020101" pitchFamily="49" charset="-127"/>
              <a:ea typeface="D2Coding" panose="020B0609020101020101" pitchFamily="49" charset="-127"/>
              <a:cs typeface="Roboto" panose="02000000000000000000" pitchFamily="2" charset="0"/>
            </a:endParaRPr>
          </a:p>
        </p:txBody>
      </p:sp>
      <p:grpSp>
        <p:nvGrpSpPr>
          <p:cNvPr id="21" name="그룹 20">
            <a:extLst>
              <a:ext uri="{FF2B5EF4-FFF2-40B4-BE49-F238E27FC236}">
                <a16:creationId xmlns:a16="http://schemas.microsoft.com/office/drawing/2014/main" id="{702605F0-5F1B-E78A-154C-3927A2D01F62}"/>
              </a:ext>
            </a:extLst>
          </p:cNvPr>
          <p:cNvGrpSpPr/>
          <p:nvPr/>
        </p:nvGrpSpPr>
        <p:grpSpPr>
          <a:xfrm>
            <a:off x="1080315" y="4549737"/>
            <a:ext cx="4996577" cy="1754326"/>
            <a:chOff x="6481017" y="1972414"/>
            <a:chExt cx="4996577" cy="1754326"/>
          </a:xfrm>
        </p:grpSpPr>
        <p:sp>
          <p:nvSpPr>
            <p:cNvPr id="22" name="사각형: 모서리가 접힌 도형 21">
              <a:extLst>
                <a:ext uri="{FF2B5EF4-FFF2-40B4-BE49-F238E27FC236}">
                  <a16:creationId xmlns:a16="http://schemas.microsoft.com/office/drawing/2014/main" id="{FF02261B-2D9B-2C8B-FDC8-63E222D83274}"/>
                </a:ext>
              </a:extLst>
            </p:cNvPr>
            <p:cNvSpPr/>
            <p:nvPr/>
          </p:nvSpPr>
          <p:spPr>
            <a:xfrm>
              <a:off x="6481570" y="1972415"/>
              <a:ext cx="4996024" cy="1754325"/>
            </a:xfrm>
            <a:prstGeom prst="foldedCorner">
              <a:avLst>
                <a:gd name="adj" fmla="val 19546"/>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A541C4F9-18D8-DB93-9CB7-7D7A5F7A8546}"/>
                </a:ext>
              </a:extLst>
            </p:cNvPr>
            <p:cNvSpPr txBox="1"/>
            <p:nvPr/>
          </p:nvSpPr>
          <p:spPr>
            <a:xfrm>
              <a:off x="6481017" y="1972414"/>
              <a:ext cx="4570482" cy="1754326"/>
            </a:xfrm>
            <a:prstGeom prst="rect">
              <a:avLst/>
            </a:prstGeom>
            <a:noFill/>
          </p:spPr>
          <p:txBody>
            <a:bodyPr wrap="none" rtlCol="0">
              <a:spAutoFit/>
            </a:bodyPr>
            <a:lstStyle/>
            <a:p>
              <a:pPr algn="l"/>
              <a:r>
                <a:rPr lang="en-US" altLang="ko-KR" sz="1800">
                  <a:solidFill>
                    <a:schemeClr val="accent2"/>
                  </a:solidFill>
                  <a:latin typeface="D2Coding" panose="020B0609020101020101" pitchFamily="49" charset="-127"/>
                  <a:ea typeface="D2Coding" panose="020B0609020101020101" pitchFamily="49" charset="-127"/>
                </a:rPr>
                <a:t>void</a:t>
              </a:r>
              <a:r>
                <a:rPr lang="en-US" altLang="ko-KR" sz="1800">
                  <a:latin typeface="D2Coding" panose="020B0609020101020101" pitchFamily="49" charset="-127"/>
                  <a:ea typeface="D2Coding" panose="020B0609020101020101" pitchFamily="49" charset="-127"/>
                </a:rPr>
                <a:t> </a:t>
              </a:r>
              <a:r>
                <a:rPr lang="en-US" altLang="ko-KR" sz="1800">
                  <a:solidFill>
                    <a:srgbClr val="0070C0"/>
                  </a:solidFill>
                  <a:latin typeface="D2Coding" panose="020B0609020101020101" pitchFamily="49" charset="-127"/>
                  <a:ea typeface="D2Coding" panose="020B0609020101020101" pitchFamily="49" charset="-127"/>
                </a:rPr>
                <a:t>MyTask</a:t>
              </a:r>
              <a:r>
                <a:rPr lang="en-US" altLang="ko-KR" sz="1800">
                  <a:latin typeface="D2Coding" panose="020B0609020101020101" pitchFamily="49" charset="-127"/>
                  <a:ea typeface="D2Coding" panose="020B0609020101020101" pitchFamily="49" charset="-127"/>
                </a:rPr>
                <a:t>::</a:t>
              </a:r>
              <a:r>
                <a:rPr lang="en-US" altLang="ko-KR" sz="1800">
                  <a:solidFill>
                    <a:srgbClr val="00B050"/>
                  </a:solidFill>
                  <a:latin typeface="D2Coding" panose="020B0609020101020101" pitchFamily="49" charset="-127"/>
                  <a:ea typeface="D2Coding" panose="020B0609020101020101" pitchFamily="49" charset="-127"/>
                </a:rPr>
                <a:t>device_main</a:t>
              </a:r>
              <a:r>
                <a:rPr lang="en-US" altLang="ko-KR" sz="1800">
                  <a:latin typeface="D2Coding" panose="020B0609020101020101" pitchFamily="49" charset="-127"/>
                  <a:ea typeface="D2Coding" panose="020B0609020101020101" pitchFamily="49" charset="-127"/>
                </a:rPr>
                <a:t>(</a:t>
              </a:r>
              <a:r>
                <a:rPr lang="en-US" altLang="ko-KR" sz="1800">
                  <a:solidFill>
                    <a:schemeClr val="accent2"/>
                  </a:solidFill>
                  <a:latin typeface="D2Coding" panose="020B0609020101020101" pitchFamily="49" charset="-127"/>
                  <a:ea typeface="D2Coding" panose="020B0609020101020101" pitchFamily="49" charset="-127"/>
                </a:rPr>
                <a:t>void</a:t>
              </a:r>
              <a:r>
                <a:rPr lang="en-US" altLang="ko-KR" sz="1800">
                  <a:latin typeface="D2Coding" panose="020B0609020101020101" pitchFamily="49" charset="-127"/>
                  <a:ea typeface="D2Coding" panose="020B0609020101020101" pitchFamily="49" charset="-127"/>
                </a:rPr>
                <a:t> *args) {</a:t>
              </a:r>
            </a:p>
            <a:p>
              <a:pPr algn="l"/>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bool</a:t>
              </a:r>
              <a:r>
                <a:rPr lang="en-US" altLang="ko-KR" sz="1800">
                  <a:latin typeface="D2Coding" panose="020B0609020101020101" pitchFamily="49" charset="-127"/>
                  <a:ea typeface="D2Coding" panose="020B0609020101020101" pitchFamily="49" charset="-127"/>
                </a:rPr>
                <a:t> cond;</a:t>
              </a:r>
            </a:p>
            <a:p>
              <a:pPr algn="l"/>
              <a:r>
                <a:rPr lang="en-US" altLang="ko-KR" sz="1800">
                  <a:latin typeface="D2Coding" panose="020B0609020101020101" pitchFamily="49" charset="-127"/>
                  <a:ea typeface="D2Coding" panose="020B0609020101020101" pitchFamily="49" charset="-127"/>
                </a:rPr>
                <a:t>  </a:t>
              </a:r>
              <a:r>
                <a:rPr lang="en-US" altLang="ko-KR" sz="1800">
                  <a:solidFill>
                    <a:srgbClr val="0070C0"/>
                  </a:solidFill>
                  <a:latin typeface="D2Coding" panose="020B0609020101020101" pitchFamily="49" charset="-127"/>
                  <a:ea typeface="D2Coding" panose="020B0609020101020101" pitchFamily="49" charset="-127"/>
                </a:rPr>
                <a:t>kernel</a:t>
              </a:r>
              <a:r>
                <a:rPr lang="en-US" altLang="ko-KR" sz="1800">
                  <a:latin typeface="D2Coding" panose="020B0609020101020101" pitchFamily="49" charset="-127"/>
                  <a:ea typeface="D2Coding" panose="020B0609020101020101" pitchFamily="49" charset="-127"/>
                </a:rPr>
                <a:t>(cond, ...);</a:t>
              </a:r>
            </a:p>
            <a:p>
              <a:pPr algn="l"/>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if</a:t>
              </a:r>
              <a:r>
                <a:rPr lang="en-US" altLang="ko-KR" sz="1800">
                  <a:latin typeface="D2Coding" panose="020B0609020101020101" pitchFamily="49" charset="-127"/>
                  <a:ea typeface="D2Coding" panose="020B0609020101020101" pitchFamily="49" charset="-127"/>
                </a:rPr>
                <a:t> (cond)</a:t>
              </a:r>
            </a:p>
            <a:p>
              <a:pPr algn="l"/>
              <a:r>
                <a:rPr lang="en-US" altLang="ko-KR" sz="1800">
                  <a:latin typeface="D2Coding" panose="020B0609020101020101" pitchFamily="49" charset="-127"/>
                  <a:ea typeface="D2Coding" panose="020B0609020101020101" pitchFamily="49" charset="-127"/>
                </a:rPr>
                <a:t>    </a:t>
              </a:r>
              <a:r>
                <a:rPr lang="en-US" altLang="ko-KR" sz="1800">
                  <a:solidFill>
                    <a:srgbClr val="0070C0"/>
                  </a:solidFill>
                  <a:latin typeface="D2Coding" panose="020B0609020101020101" pitchFamily="49" charset="-127"/>
                  <a:ea typeface="D2Coding" panose="020B0609020101020101" pitchFamily="49" charset="-127"/>
                </a:rPr>
                <a:t>kernel2</a:t>
              </a:r>
              <a:r>
                <a:rPr lang="en-US" altLang="ko-KR" sz="1800">
                  <a:latin typeface="D2Coding" panose="020B0609020101020101" pitchFamily="49" charset="-127"/>
                  <a:ea typeface="D2Coding" panose="020B0609020101020101" pitchFamily="49" charset="-127"/>
                </a:rPr>
                <a:t>(...);</a:t>
              </a:r>
            </a:p>
            <a:p>
              <a:pPr algn="l"/>
              <a:r>
                <a:rPr lang="en-US" altLang="ko-KR" sz="1800">
                  <a:latin typeface="D2Coding" panose="020B0609020101020101" pitchFamily="49" charset="-127"/>
                  <a:ea typeface="D2Coding" panose="020B0609020101020101" pitchFamily="49" charset="-127"/>
                </a:rPr>
                <a:t>}</a:t>
              </a:r>
            </a:p>
          </p:txBody>
        </p:sp>
      </p:grpSp>
      <p:cxnSp>
        <p:nvCxnSpPr>
          <p:cNvPr id="25" name="연결선: 꺾임 24">
            <a:extLst>
              <a:ext uri="{FF2B5EF4-FFF2-40B4-BE49-F238E27FC236}">
                <a16:creationId xmlns:a16="http://schemas.microsoft.com/office/drawing/2014/main" id="{8CE356FC-56C6-5F97-BBB8-9D97AA04168A}"/>
              </a:ext>
            </a:extLst>
          </p:cNvPr>
          <p:cNvCxnSpPr>
            <a:cxnSpLocks/>
          </p:cNvCxnSpPr>
          <p:nvPr/>
        </p:nvCxnSpPr>
        <p:spPr>
          <a:xfrm flipV="1">
            <a:off x="5699760" y="4339361"/>
            <a:ext cx="1188935" cy="392659"/>
          </a:xfrm>
          <a:prstGeom prst="bentConnector3">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직사각형 25">
            <a:extLst>
              <a:ext uri="{FF2B5EF4-FFF2-40B4-BE49-F238E27FC236}">
                <a16:creationId xmlns:a16="http://schemas.microsoft.com/office/drawing/2014/main" id="{810D082F-7D46-4F64-1FBF-91B7A8B81D42}"/>
              </a:ext>
            </a:extLst>
          </p:cNvPr>
          <p:cNvSpPr/>
          <p:nvPr/>
        </p:nvSpPr>
        <p:spPr>
          <a:xfrm>
            <a:off x="1150620" y="4587240"/>
            <a:ext cx="4434840" cy="312420"/>
          </a:xfrm>
          <a:prstGeom prst="rect">
            <a:avLst/>
          </a:prstGeom>
          <a:solidFill>
            <a:schemeClr val="accent4">
              <a:alpha val="2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191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9"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CE977-6557-C943-1E30-19A2F6518C67}"/>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A0A12A8B-19AA-B845-D173-EC1139AC46A6}"/>
              </a:ext>
            </a:extLst>
          </p:cNvPr>
          <p:cNvSpPr>
            <a:spLocks noGrp="1"/>
          </p:cNvSpPr>
          <p:nvPr>
            <p:ph type="title"/>
          </p:nvPr>
        </p:nvSpPr>
        <p:spPr/>
        <p:txBody>
          <a:bodyPr/>
          <a:lstStyle/>
          <a:p>
            <a:r>
              <a:rPr lang="en-US" altLang="ko-KR" spc="-150"/>
              <a:t>Extending Google Highway</a:t>
            </a:r>
            <a:r>
              <a:rPr lang="en-US" altLang="ko-KR" spc="-150" baseline="30000"/>
              <a:t>[2]</a:t>
            </a:r>
            <a:r>
              <a:rPr lang="en-US" altLang="ko-KR" spc="-150"/>
              <a:t> for Kernel Programming</a:t>
            </a:r>
            <a:endParaRPr lang="ko-KR" altLang="en-US"/>
          </a:p>
        </p:txBody>
      </p:sp>
      <p:sp>
        <p:nvSpPr>
          <p:cNvPr id="3" name="텍스트 개체 틀 2">
            <a:extLst>
              <a:ext uri="{FF2B5EF4-FFF2-40B4-BE49-F238E27FC236}">
                <a16:creationId xmlns:a16="http://schemas.microsoft.com/office/drawing/2014/main" id="{E377664F-30BB-F849-A805-82BAB7729ED8}"/>
              </a:ext>
            </a:extLst>
          </p:cNvPr>
          <p:cNvSpPr>
            <a:spLocks noGrp="1"/>
          </p:cNvSpPr>
          <p:nvPr>
            <p:ph type="body" idx="1"/>
          </p:nvPr>
        </p:nvSpPr>
        <p:spPr/>
        <p:txBody>
          <a:bodyPr/>
          <a:lstStyle/>
          <a:p>
            <a:pPr>
              <a:buClr>
                <a:schemeClr val="tx1"/>
              </a:buClr>
            </a:pPr>
            <a:r>
              <a:rPr lang="en-US" altLang="ko-KR" dirty="0"/>
              <a:t>Added support for </a:t>
            </a:r>
            <a:r>
              <a:rPr lang="en-US" altLang="ko-KR" b="1" dirty="0"/>
              <a:t>M</a:t>
            </a:r>
            <a:r>
              <a:rPr lang="en-US" altLang="ko-KR" b="1" baseline="30000" dirty="0"/>
              <a:t>2</a:t>
            </a:r>
            <a:r>
              <a:rPr lang="en-US" altLang="ko-KR" b="1" dirty="0"/>
              <a:t>NDP-specific features</a:t>
            </a:r>
            <a:endParaRPr lang="en-US" altLang="ko-KR" dirty="0"/>
          </a:p>
          <a:p>
            <a:pPr lvl="1">
              <a:buClr>
                <a:schemeClr val="tx1"/>
              </a:buClr>
            </a:pPr>
            <a:r>
              <a:rPr lang="en-US" altLang="ko-KR" dirty="0"/>
              <a:t>Identifying μthread and accessing mapped data chunk</a:t>
            </a:r>
          </a:p>
          <a:p>
            <a:pPr lvl="1">
              <a:buClr>
                <a:schemeClr val="tx1"/>
              </a:buClr>
            </a:pPr>
            <a:r>
              <a:rPr lang="en-US" altLang="ko-KR" dirty="0"/>
              <a:t>Vector atomic memory operations</a:t>
            </a:r>
          </a:p>
          <a:p>
            <a:pPr>
              <a:buClr>
                <a:schemeClr val="tx1"/>
              </a:buClr>
            </a:pPr>
            <a:r>
              <a:rPr lang="en-US" altLang="ko-KR" dirty="0"/>
              <a:t>SPMD approach: </a:t>
            </a:r>
            <a:r>
              <a:rPr lang="en-US" altLang="ko-KR" b="1" dirty="0"/>
              <a:t>single code for all μthreads </a:t>
            </a:r>
            <a:r>
              <a:rPr lang="en-US" altLang="ko-KR" dirty="0"/>
              <a:t>of a kernel</a:t>
            </a:r>
            <a:endParaRPr lang="ko-KR" altLang="en-US" dirty="0"/>
          </a:p>
        </p:txBody>
      </p:sp>
      <p:sp>
        <p:nvSpPr>
          <p:cNvPr id="4" name="슬라이드 번호 개체 틀 3">
            <a:extLst>
              <a:ext uri="{FF2B5EF4-FFF2-40B4-BE49-F238E27FC236}">
                <a16:creationId xmlns:a16="http://schemas.microsoft.com/office/drawing/2014/main" id="{161F9889-27C2-5A2D-2F5B-F0AD6975FE8A}"/>
              </a:ext>
            </a:extLst>
          </p:cNvPr>
          <p:cNvSpPr>
            <a:spLocks noGrp="1"/>
          </p:cNvSpPr>
          <p:nvPr>
            <p:ph type="sldNum" idx="12"/>
          </p:nvPr>
        </p:nvSpPr>
        <p:spPr/>
        <p:txBody>
          <a:bodyPr/>
          <a:lstStyle/>
          <a:p>
            <a:fld id="{11471D13-A809-49ED-9C29-402759C12C88}" type="slidenum">
              <a:rPr lang="ko-KR" altLang="en-US" smtClean="0"/>
              <a:t>11</a:t>
            </a:fld>
            <a:endParaRPr lang="ko-KR" altLang="en-US"/>
          </a:p>
        </p:txBody>
      </p:sp>
      <p:sp>
        <p:nvSpPr>
          <p:cNvPr id="5" name="사각형: 모서리가 접힌 도형 4">
            <a:extLst>
              <a:ext uri="{FF2B5EF4-FFF2-40B4-BE49-F238E27FC236}">
                <a16:creationId xmlns:a16="http://schemas.microsoft.com/office/drawing/2014/main" id="{F19DBAA7-E793-2B76-D988-2775219A3758}"/>
              </a:ext>
            </a:extLst>
          </p:cNvPr>
          <p:cNvSpPr/>
          <p:nvPr/>
        </p:nvSpPr>
        <p:spPr>
          <a:xfrm>
            <a:off x="1131917" y="3391243"/>
            <a:ext cx="6034694" cy="2499891"/>
          </a:xfrm>
          <a:prstGeom prst="foldedCorner">
            <a:avLst>
              <a:gd name="adj" fmla="val 14738"/>
            </a:avLst>
          </a:prstGeom>
          <a:solidFill>
            <a:schemeClr val="bg1">
              <a:lumMod val="95000"/>
            </a:schemeClr>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E2D043F-ADA1-E784-326E-0A8D649E7FE7}"/>
              </a:ext>
            </a:extLst>
          </p:cNvPr>
          <p:cNvSpPr txBox="1"/>
          <p:nvPr/>
        </p:nvSpPr>
        <p:spPr>
          <a:xfrm>
            <a:off x="3330244" y="6563843"/>
            <a:ext cx="8201789" cy="276999"/>
          </a:xfrm>
          <a:prstGeom prst="rect">
            <a:avLst/>
          </a:prstGeom>
          <a:noFill/>
        </p:spPr>
        <p:txBody>
          <a:bodyPr wrap="square" rtlCol="0">
            <a:spAutoFit/>
          </a:bodyPr>
          <a:lstStyle/>
          <a:p>
            <a:r>
              <a:rPr lang="en-US" altLang="ko-KR" sz="1200" baseline="30000">
                <a:latin typeface="Roboto" panose="02000000000000000000" pitchFamily="2" charset="0"/>
                <a:ea typeface="Roboto" panose="02000000000000000000" pitchFamily="2" charset="0"/>
                <a:cs typeface="Roboto" panose="02000000000000000000" pitchFamily="2" charset="0"/>
              </a:rPr>
              <a:t>[2]</a:t>
            </a:r>
            <a:r>
              <a:rPr lang="en-US" altLang="ko-KR" sz="1200">
                <a:latin typeface="Roboto" panose="02000000000000000000" pitchFamily="2" charset="0"/>
                <a:ea typeface="Roboto" panose="02000000000000000000" pitchFamily="2" charset="0"/>
                <a:cs typeface="Roboto" panose="02000000000000000000" pitchFamily="2" charset="0"/>
              </a:rPr>
              <a:t>Highway, </a:t>
            </a:r>
            <a:r>
              <a:rPr lang="en-US" altLang="ko-KR" sz="1200"/>
              <a:t>a C++ library that provides portable SIMD/vector intrinsics, </a:t>
            </a:r>
            <a:r>
              <a:rPr lang="en-US" altLang="ko-KR" sz="1200">
                <a:latin typeface="Roboto" panose="02000000000000000000" pitchFamily="2" charset="0"/>
                <a:ea typeface="Roboto" panose="02000000000000000000" pitchFamily="2" charset="0"/>
                <a:cs typeface="Roboto" panose="02000000000000000000" pitchFamily="2" charset="0"/>
              </a:rPr>
              <a:t>Google. </a:t>
            </a:r>
            <a:r>
              <a:rPr lang="en-US" altLang="ko-KR" sz="1200">
                <a:latin typeface="Roboto" panose="02000000000000000000" pitchFamily="2" charset="0"/>
                <a:ea typeface="Roboto" panose="02000000000000000000" pitchFamily="2" charset="0"/>
                <a:cs typeface="Roboto" panose="02000000000000000000" pitchFamily="2" charset="0"/>
                <a:hlinkClick r:id="rId3"/>
              </a:rPr>
              <a:t>https://github.com/google/highway</a:t>
            </a:r>
            <a:r>
              <a:rPr lang="en-US" altLang="ko-KR" sz="1200">
                <a:latin typeface="Roboto" panose="02000000000000000000" pitchFamily="2" charset="0"/>
                <a:ea typeface="Roboto" panose="02000000000000000000" pitchFamily="2" charset="0"/>
                <a:cs typeface="Roboto" panose="02000000000000000000" pitchFamily="2" charset="0"/>
              </a:rPr>
              <a:t> </a:t>
            </a:r>
            <a:endParaRPr lang="ko-KR" altLang="en-US" sz="1200">
              <a:latin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8A75BD75-4FFF-8F7D-A2E4-280988F4A67F}"/>
              </a:ext>
            </a:extLst>
          </p:cNvPr>
          <p:cNvSpPr txBox="1"/>
          <p:nvPr/>
        </p:nvSpPr>
        <p:spPr>
          <a:xfrm>
            <a:off x="1221078" y="3534300"/>
            <a:ext cx="5827236" cy="2246769"/>
          </a:xfrm>
          <a:prstGeom prst="rect">
            <a:avLst/>
          </a:prstGeom>
          <a:noFill/>
        </p:spPr>
        <p:txBody>
          <a:bodyPr wrap="none" rtlCol="0">
            <a:spAutoFit/>
          </a:bodyPr>
          <a:lstStyle/>
          <a:p>
            <a:pPr algn="l"/>
            <a:r>
              <a:rPr lang="en-US" altLang="ko-KR" sz="2000" dirty="0">
                <a:solidFill>
                  <a:schemeClr val="accent2"/>
                </a:solidFill>
                <a:latin typeface="D2Coding" panose="020B0609020101020101" pitchFamily="49" charset="-127"/>
                <a:ea typeface="D2Coding" panose="020B0609020101020101" pitchFamily="49" charset="-127"/>
              </a:rPr>
              <a:t>void</a:t>
            </a:r>
            <a:r>
              <a:rPr lang="en-US" altLang="ko-KR" sz="2000" dirty="0">
                <a:latin typeface="D2Coding" panose="020B0609020101020101" pitchFamily="49" charset="-127"/>
                <a:ea typeface="D2Coding" panose="020B0609020101020101" pitchFamily="49" charset="-127"/>
              </a:rPr>
              <a:t> </a:t>
            </a:r>
            <a:r>
              <a:rPr lang="en-US" altLang="ko-KR" sz="2000" dirty="0" err="1">
                <a:solidFill>
                  <a:srgbClr val="0070C0"/>
                </a:solidFill>
                <a:latin typeface="D2Coding" panose="020B0609020101020101" pitchFamily="49" charset="-127"/>
                <a:ea typeface="D2Coding" panose="020B0609020101020101" pitchFamily="49" charset="-127"/>
              </a:rPr>
              <a:t>VectorAdd</a:t>
            </a:r>
            <a:r>
              <a:rPr lang="en-US" altLang="ko-KR" sz="2000" dirty="0">
                <a:latin typeface="D2Coding" panose="020B0609020101020101" pitchFamily="49" charset="-127"/>
                <a:ea typeface="D2Coding" panose="020B0609020101020101" pitchFamily="49" charset="-127"/>
              </a:rPr>
              <a:t>::</a:t>
            </a:r>
            <a:r>
              <a:rPr lang="en-US" altLang="ko-KR" sz="2000" dirty="0">
                <a:solidFill>
                  <a:srgbClr val="0070C0"/>
                </a:solidFill>
                <a:latin typeface="D2Coding" panose="020B0609020101020101" pitchFamily="49" charset="-127"/>
                <a:ea typeface="D2Coding" panose="020B0609020101020101" pitchFamily="49" charset="-127"/>
              </a:rPr>
              <a:t>kernel</a:t>
            </a:r>
            <a:r>
              <a:rPr lang="en-US" altLang="ko-KR" sz="2000" dirty="0">
                <a:latin typeface="D2Coding" panose="020B0609020101020101" pitchFamily="49" charset="-127"/>
                <a:ea typeface="D2Coding" panose="020B0609020101020101" pitchFamily="49" charset="-127"/>
              </a:rPr>
              <a:t>(</a:t>
            </a:r>
            <a:r>
              <a:rPr lang="en-US" altLang="ko-KR" sz="2000" dirty="0">
                <a:solidFill>
                  <a:schemeClr val="accent2"/>
                </a:solidFill>
                <a:latin typeface="D2Coding" panose="020B0609020101020101" pitchFamily="49" charset="-127"/>
                <a:ea typeface="D2Coding" panose="020B0609020101020101" pitchFamily="49" charset="-127"/>
              </a:rPr>
              <a:t>int</a:t>
            </a:r>
            <a:r>
              <a:rPr lang="en-US" altLang="ko-KR" sz="2000" dirty="0">
                <a:latin typeface="D2Coding" panose="020B0609020101020101" pitchFamily="49" charset="-127"/>
                <a:ea typeface="D2Coding" panose="020B0609020101020101" pitchFamily="49" charset="-127"/>
              </a:rPr>
              <a:t> *a, </a:t>
            </a:r>
            <a:r>
              <a:rPr lang="en-US" altLang="ko-KR" sz="2000" dirty="0">
                <a:solidFill>
                  <a:schemeClr val="accent2"/>
                </a:solidFill>
                <a:latin typeface="D2Coding" panose="020B0609020101020101" pitchFamily="49" charset="-127"/>
                <a:ea typeface="D2Coding" panose="020B0609020101020101" pitchFamily="49" charset="-127"/>
              </a:rPr>
              <a:t>int</a:t>
            </a:r>
            <a:r>
              <a:rPr lang="en-US" altLang="ko-KR" sz="2000" dirty="0">
                <a:latin typeface="D2Coding" panose="020B0609020101020101" pitchFamily="49" charset="-127"/>
                <a:ea typeface="D2Coding" panose="020B0609020101020101" pitchFamily="49" charset="-127"/>
              </a:rPr>
              <a:t> *b) {</a:t>
            </a:r>
          </a:p>
          <a:p>
            <a:pPr algn="l"/>
            <a:r>
              <a:rPr lang="en-US" altLang="ko-KR" sz="2000" dirty="0">
                <a:latin typeface="D2Coding" panose="020B0609020101020101" pitchFamily="49" charset="-127"/>
                <a:ea typeface="D2Coding" panose="020B0609020101020101" pitchFamily="49" charset="-127"/>
              </a:rPr>
              <a:t>  </a:t>
            </a:r>
            <a:r>
              <a:rPr lang="en-US" altLang="ko-KR" sz="2000" dirty="0">
                <a:solidFill>
                  <a:srgbClr val="E28700"/>
                </a:solidFill>
                <a:latin typeface="D2Coding" panose="020B0609020101020101" pitchFamily="49" charset="-127"/>
                <a:ea typeface="D2Coding" panose="020B0609020101020101" pitchFamily="49" charset="-127"/>
              </a:rPr>
              <a:t>HWY</a:t>
            </a:r>
            <a:r>
              <a:rPr lang="en-US" altLang="ko-KR" sz="2000" dirty="0">
                <a:latin typeface="D2Coding" panose="020B0609020101020101" pitchFamily="49" charset="-127"/>
                <a:ea typeface="D2Coding" panose="020B0609020101020101" pitchFamily="49" charset="-127"/>
              </a:rPr>
              <a:t>::</a:t>
            </a:r>
            <a:r>
              <a:rPr lang="en-US" altLang="ko-KR" sz="2000" dirty="0" err="1">
                <a:solidFill>
                  <a:srgbClr val="E28700"/>
                </a:solidFill>
                <a:latin typeface="D2Coding" panose="020B0609020101020101" pitchFamily="49" charset="-127"/>
                <a:ea typeface="D2Coding" panose="020B0609020101020101" pitchFamily="49" charset="-127"/>
              </a:rPr>
              <a:t>Simd</a:t>
            </a:r>
            <a:r>
              <a:rPr lang="en-US" altLang="ko-KR" sz="2000" dirty="0">
                <a:latin typeface="D2Coding" panose="020B0609020101020101" pitchFamily="49" charset="-127"/>
                <a:ea typeface="D2Coding" panose="020B0609020101020101" pitchFamily="49" charset="-127"/>
              </a:rPr>
              <a:t>&lt;</a:t>
            </a:r>
            <a:r>
              <a:rPr lang="en-US" altLang="ko-KR" sz="2000" dirty="0">
                <a:solidFill>
                  <a:schemeClr val="accent2"/>
                </a:solidFill>
                <a:latin typeface="D2Coding" panose="020B0609020101020101" pitchFamily="49" charset="-127"/>
                <a:ea typeface="D2Coding" panose="020B0609020101020101" pitchFamily="49" charset="-127"/>
              </a:rPr>
              <a:t>int</a:t>
            </a:r>
            <a:r>
              <a:rPr lang="en-US" altLang="ko-KR" sz="2000" dirty="0">
                <a:latin typeface="D2Coding" panose="020B0609020101020101" pitchFamily="49" charset="-127"/>
                <a:ea typeface="D2Coding" panose="020B0609020101020101" pitchFamily="49" charset="-127"/>
              </a:rPr>
              <a:t>, 8&gt; D;</a:t>
            </a:r>
          </a:p>
          <a:p>
            <a:r>
              <a:rPr lang="en-US" altLang="ko-KR" sz="2000" dirty="0">
                <a:latin typeface="D2Coding" panose="020B0609020101020101" pitchFamily="49" charset="-127"/>
                <a:ea typeface="D2Coding" panose="020B0609020101020101" pitchFamily="49" charset="-127"/>
              </a:rPr>
              <a:t>  </a:t>
            </a:r>
            <a:r>
              <a:rPr lang="en-US" altLang="ko-KR" sz="2000" dirty="0">
                <a:solidFill>
                  <a:schemeClr val="accent2"/>
                </a:solidFill>
                <a:latin typeface="D2Coding" panose="020B0609020101020101" pitchFamily="49" charset="-127"/>
                <a:ea typeface="D2Coding" panose="020B0609020101020101" pitchFamily="49" charset="-127"/>
              </a:rPr>
              <a:t>auto</a:t>
            </a:r>
            <a:r>
              <a:rPr lang="en-US" altLang="ko-KR" sz="2000" dirty="0">
                <a:latin typeface="D2Coding" panose="020B0609020101020101" pitchFamily="49" charset="-127"/>
                <a:ea typeface="D2Coding" panose="020B0609020101020101" pitchFamily="49" charset="-127"/>
              </a:rPr>
              <a:t> </a:t>
            </a:r>
            <a:r>
              <a:rPr lang="en-US" altLang="ko-KR" sz="2000" dirty="0" err="1">
                <a:latin typeface="D2Coding" panose="020B0609020101020101" pitchFamily="49" charset="-127"/>
                <a:ea typeface="D2Coding" panose="020B0609020101020101" pitchFamily="49" charset="-127"/>
              </a:rPr>
              <a:t>va</a:t>
            </a:r>
            <a:r>
              <a:rPr lang="en-US" altLang="ko-KR" sz="2000" dirty="0">
                <a:latin typeface="D2Coding" panose="020B0609020101020101" pitchFamily="49" charset="-127"/>
                <a:ea typeface="D2Coding" panose="020B0609020101020101" pitchFamily="49" charset="-127"/>
              </a:rPr>
              <a:t> = </a:t>
            </a:r>
            <a:r>
              <a:rPr lang="en-US" altLang="ko-KR" sz="2000" dirty="0">
                <a:solidFill>
                  <a:srgbClr val="E28700"/>
                </a:solidFill>
                <a:latin typeface="D2Coding" panose="020B0609020101020101" pitchFamily="49" charset="-127"/>
                <a:ea typeface="D2Coding" panose="020B0609020101020101" pitchFamily="49" charset="-127"/>
              </a:rPr>
              <a:t>HWY</a:t>
            </a:r>
            <a:r>
              <a:rPr lang="en-US" altLang="ko-KR" sz="2000" dirty="0">
                <a:latin typeface="D2Coding" panose="020B0609020101020101" pitchFamily="49" charset="-127"/>
                <a:ea typeface="D2Coding" panose="020B0609020101020101" pitchFamily="49" charset="-127"/>
              </a:rPr>
              <a:t>::</a:t>
            </a:r>
            <a:r>
              <a:rPr lang="en-US" altLang="ko-KR" sz="2000" dirty="0">
                <a:solidFill>
                  <a:srgbClr val="E28700"/>
                </a:solidFill>
                <a:latin typeface="D2Coding" panose="020B0609020101020101" pitchFamily="49" charset="-127"/>
                <a:ea typeface="D2Coding" panose="020B0609020101020101" pitchFamily="49" charset="-127"/>
              </a:rPr>
              <a:t>Load</a:t>
            </a:r>
            <a:r>
              <a:rPr lang="en-US" altLang="ko-KR" sz="2000" dirty="0">
                <a:latin typeface="D2Coding" panose="020B0609020101020101" pitchFamily="49" charset="-127"/>
                <a:ea typeface="D2Coding" panose="020B0609020101020101" pitchFamily="49" charset="-127"/>
              </a:rPr>
              <a:t>(D, </a:t>
            </a:r>
            <a:r>
              <a:rPr lang="en-US" altLang="ko-KR" sz="2000" dirty="0">
                <a:solidFill>
                  <a:srgbClr val="E28700"/>
                </a:solidFill>
                <a:latin typeface="D2Coding" panose="020B0609020101020101" pitchFamily="49" charset="-127"/>
                <a:ea typeface="D2Coding" panose="020B0609020101020101" pitchFamily="49" charset="-127"/>
              </a:rPr>
              <a:t>NDP</a:t>
            </a:r>
            <a:r>
              <a:rPr lang="en-US" altLang="ko-KR" sz="2000" dirty="0">
                <a:latin typeface="D2Coding" panose="020B0609020101020101" pitchFamily="49" charset="-127"/>
                <a:ea typeface="D2Coding" panose="020B0609020101020101" pitchFamily="49" charset="-127"/>
              </a:rPr>
              <a:t>::</a:t>
            </a:r>
            <a:r>
              <a:rPr lang="en-US" altLang="ko-KR" sz="2000" dirty="0" err="1">
                <a:solidFill>
                  <a:srgbClr val="0070C0"/>
                </a:solidFill>
                <a:latin typeface="D2Coding" panose="020B0609020101020101" pitchFamily="49" charset="-127"/>
                <a:ea typeface="D2Coding" panose="020B0609020101020101" pitchFamily="49" charset="-127"/>
              </a:rPr>
              <a:t>AddOffset</a:t>
            </a:r>
            <a:r>
              <a:rPr lang="en-US" altLang="ko-KR" sz="2000" dirty="0">
                <a:latin typeface="D2Coding" panose="020B0609020101020101" pitchFamily="49" charset="-127"/>
                <a:ea typeface="D2Coding" panose="020B0609020101020101" pitchFamily="49" charset="-127"/>
              </a:rPr>
              <a:t>(a));</a:t>
            </a:r>
          </a:p>
          <a:p>
            <a:pPr algn="l"/>
            <a:r>
              <a:rPr lang="en-US" altLang="ko-KR" sz="2000" dirty="0">
                <a:latin typeface="D2Coding" panose="020B0609020101020101" pitchFamily="49" charset="-127"/>
                <a:ea typeface="D2Coding" panose="020B0609020101020101" pitchFamily="49" charset="-127"/>
              </a:rPr>
              <a:t>  </a:t>
            </a:r>
            <a:r>
              <a:rPr lang="en-US" altLang="ko-KR" sz="2000" dirty="0">
                <a:solidFill>
                  <a:schemeClr val="accent2"/>
                </a:solidFill>
                <a:latin typeface="D2Coding" panose="020B0609020101020101" pitchFamily="49" charset="-127"/>
                <a:ea typeface="D2Coding" panose="020B0609020101020101" pitchFamily="49" charset="-127"/>
              </a:rPr>
              <a:t>auto</a:t>
            </a:r>
            <a:r>
              <a:rPr lang="en-US" altLang="ko-KR" sz="2000" dirty="0">
                <a:latin typeface="D2Coding" panose="020B0609020101020101" pitchFamily="49" charset="-127"/>
                <a:ea typeface="D2Coding" panose="020B0609020101020101" pitchFamily="49" charset="-127"/>
              </a:rPr>
              <a:t> </a:t>
            </a:r>
            <a:r>
              <a:rPr lang="en-US" altLang="ko-KR" sz="2000" dirty="0" err="1">
                <a:latin typeface="D2Coding" panose="020B0609020101020101" pitchFamily="49" charset="-127"/>
                <a:ea typeface="D2Coding" panose="020B0609020101020101" pitchFamily="49" charset="-127"/>
              </a:rPr>
              <a:t>vb</a:t>
            </a:r>
            <a:r>
              <a:rPr lang="en-US" altLang="ko-KR" sz="2000" dirty="0">
                <a:latin typeface="D2Coding" panose="020B0609020101020101" pitchFamily="49" charset="-127"/>
                <a:ea typeface="D2Coding" panose="020B0609020101020101" pitchFamily="49" charset="-127"/>
              </a:rPr>
              <a:t> = </a:t>
            </a:r>
            <a:r>
              <a:rPr lang="en-US" altLang="ko-KR" sz="2000" dirty="0">
                <a:solidFill>
                  <a:srgbClr val="E28700"/>
                </a:solidFill>
                <a:latin typeface="D2Coding" panose="020B0609020101020101" pitchFamily="49" charset="-127"/>
                <a:ea typeface="D2Coding" panose="020B0609020101020101" pitchFamily="49" charset="-127"/>
              </a:rPr>
              <a:t>HWY</a:t>
            </a:r>
            <a:r>
              <a:rPr lang="en-US" altLang="ko-KR" sz="2000" dirty="0">
                <a:latin typeface="D2Coding" panose="020B0609020101020101" pitchFamily="49" charset="-127"/>
                <a:ea typeface="D2Coding" panose="020B0609020101020101" pitchFamily="49" charset="-127"/>
              </a:rPr>
              <a:t>::</a:t>
            </a:r>
            <a:r>
              <a:rPr lang="en-US" altLang="ko-KR" sz="2000" dirty="0">
                <a:solidFill>
                  <a:srgbClr val="E28700"/>
                </a:solidFill>
                <a:latin typeface="D2Coding" panose="020B0609020101020101" pitchFamily="49" charset="-127"/>
                <a:ea typeface="D2Coding" panose="020B0609020101020101" pitchFamily="49" charset="-127"/>
              </a:rPr>
              <a:t>Load</a:t>
            </a:r>
            <a:r>
              <a:rPr lang="en-US" altLang="ko-KR" sz="2000" dirty="0">
                <a:latin typeface="D2Coding" panose="020B0609020101020101" pitchFamily="49" charset="-127"/>
                <a:ea typeface="D2Coding" panose="020B0609020101020101" pitchFamily="49" charset="-127"/>
              </a:rPr>
              <a:t>(D, </a:t>
            </a:r>
            <a:r>
              <a:rPr lang="en-US" altLang="ko-KR" sz="2000" dirty="0">
                <a:solidFill>
                  <a:srgbClr val="E28700"/>
                </a:solidFill>
                <a:latin typeface="D2Coding" panose="020B0609020101020101" pitchFamily="49" charset="-127"/>
                <a:ea typeface="D2Coding" panose="020B0609020101020101" pitchFamily="49" charset="-127"/>
              </a:rPr>
              <a:t>NDP</a:t>
            </a:r>
            <a:r>
              <a:rPr lang="en-US" altLang="ko-KR" sz="2000" dirty="0">
                <a:latin typeface="D2Coding" panose="020B0609020101020101" pitchFamily="49" charset="-127"/>
                <a:ea typeface="D2Coding" panose="020B0609020101020101" pitchFamily="49" charset="-127"/>
              </a:rPr>
              <a:t>::</a:t>
            </a:r>
            <a:r>
              <a:rPr lang="en-US" altLang="ko-KR" sz="2000" dirty="0" err="1">
                <a:solidFill>
                  <a:srgbClr val="0070C0"/>
                </a:solidFill>
                <a:latin typeface="D2Coding" panose="020B0609020101020101" pitchFamily="49" charset="-127"/>
                <a:ea typeface="D2Coding" panose="020B0609020101020101" pitchFamily="49" charset="-127"/>
              </a:rPr>
              <a:t>AddOffset</a:t>
            </a:r>
            <a:r>
              <a:rPr lang="en-US" altLang="ko-KR" sz="2000" dirty="0">
                <a:latin typeface="D2Coding" panose="020B0609020101020101" pitchFamily="49" charset="-127"/>
                <a:ea typeface="D2Coding" panose="020B0609020101020101" pitchFamily="49" charset="-127"/>
              </a:rPr>
              <a:t>(b));</a:t>
            </a:r>
          </a:p>
          <a:p>
            <a:pPr algn="l"/>
            <a:r>
              <a:rPr lang="en-US" altLang="ko-KR" sz="2000" dirty="0">
                <a:latin typeface="D2Coding" panose="020B0609020101020101" pitchFamily="49" charset="-127"/>
                <a:ea typeface="D2Coding" panose="020B0609020101020101" pitchFamily="49" charset="-127"/>
              </a:rPr>
              <a:t>  </a:t>
            </a:r>
            <a:r>
              <a:rPr lang="en-US" altLang="ko-KR" sz="2000" dirty="0">
                <a:solidFill>
                  <a:schemeClr val="accent2"/>
                </a:solidFill>
                <a:latin typeface="D2Coding" panose="020B0609020101020101" pitchFamily="49" charset="-127"/>
                <a:ea typeface="D2Coding" panose="020B0609020101020101" pitchFamily="49" charset="-127"/>
              </a:rPr>
              <a:t>auto</a:t>
            </a:r>
            <a:r>
              <a:rPr lang="en-US" altLang="ko-KR" sz="2000" dirty="0">
                <a:latin typeface="D2Coding" panose="020B0609020101020101" pitchFamily="49" charset="-127"/>
                <a:ea typeface="D2Coding" panose="020B0609020101020101" pitchFamily="49" charset="-127"/>
              </a:rPr>
              <a:t> </a:t>
            </a:r>
            <a:r>
              <a:rPr lang="en-US" altLang="ko-KR" sz="2000" dirty="0" err="1">
                <a:latin typeface="D2Coding" panose="020B0609020101020101" pitchFamily="49" charset="-127"/>
                <a:ea typeface="D2Coding" panose="020B0609020101020101" pitchFamily="49" charset="-127"/>
              </a:rPr>
              <a:t>vc</a:t>
            </a:r>
            <a:r>
              <a:rPr lang="en-US" altLang="ko-KR" sz="2000" dirty="0">
                <a:latin typeface="D2Coding" panose="020B0609020101020101" pitchFamily="49" charset="-127"/>
                <a:ea typeface="D2Coding" panose="020B0609020101020101" pitchFamily="49" charset="-127"/>
              </a:rPr>
              <a:t> = </a:t>
            </a:r>
            <a:r>
              <a:rPr lang="en-US" altLang="ko-KR" sz="2000" dirty="0">
                <a:solidFill>
                  <a:srgbClr val="E28700"/>
                </a:solidFill>
                <a:latin typeface="D2Coding" panose="020B0609020101020101" pitchFamily="49" charset="-127"/>
                <a:ea typeface="D2Coding" panose="020B0609020101020101" pitchFamily="49" charset="-127"/>
              </a:rPr>
              <a:t>HWY</a:t>
            </a:r>
            <a:r>
              <a:rPr lang="en-US" altLang="ko-KR" sz="2000" dirty="0">
                <a:latin typeface="D2Coding" panose="020B0609020101020101" pitchFamily="49" charset="-127"/>
                <a:ea typeface="D2Coding" panose="020B0609020101020101" pitchFamily="49" charset="-127"/>
              </a:rPr>
              <a:t>::</a:t>
            </a:r>
            <a:r>
              <a:rPr lang="en-US" altLang="ko-KR" sz="2000" dirty="0">
                <a:solidFill>
                  <a:srgbClr val="E28700"/>
                </a:solidFill>
                <a:latin typeface="D2Coding" panose="020B0609020101020101" pitchFamily="49" charset="-127"/>
                <a:ea typeface="D2Coding" panose="020B0609020101020101" pitchFamily="49" charset="-127"/>
              </a:rPr>
              <a:t>Add</a:t>
            </a:r>
            <a:r>
              <a:rPr lang="en-US" altLang="ko-KR" sz="2000" dirty="0">
                <a:latin typeface="D2Coding" panose="020B0609020101020101" pitchFamily="49" charset="-127"/>
                <a:ea typeface="D2Coding" panose="020B0609020101020101" pitchFamily="49" charset="-127"/>
              </a:rPr>
              <a:t>(</a:t>
            </a:r>
            <a:r>
              <a:rPr lang="en-US" altLang="ko-KR" sz="2000" dirty="0" err="1">
                <a:latin typeface="D2Coding" panose="020B0609020101020101" pitchFamily="49" charset="-127"/>
                <a:ea typeface="D2Coding" panose="020B0609020101020101" pitchFamily="49" charset="-127"/>
              </a:rPr>
              <a:t>va</a:t>
            </a:r>
            <a:r>
              <a:rPr lang="en-US" altLang="ko-KR" sz="2000" dirty="0">
                <a:latin typeface="D2Coding" panose="020B0609020101020101" pitchFamily="49" charset="-127"/>
                <a:ea typeface="D2Coding" panose="020B0609020101020101" pitchFamily="49" charset="-127"/>
              </a:rPr>
              <a:t>, </a:t>
            </a:r>
            <a:r>
              <a:rPr lang="en-US" altLang="ko-KR" sz="2000" dirty="0" err="1">
                <a:latin typeface="D2Coding" panose="020B0609020101020101" pitchFamily="49" charset="-127"/>
                <a:ea typeface="D2Coding" panose="020B0609020101020101" pitchFamily="49" charset="-127"/>
              </a:rPr>
              <a:t>vb</a:t>
            </a:r>
            <a:r>
              <a:rPr lang="en-US" altLang="ko-KR" sz="2000" dirty="0">
                <a:latin typeface="D2Coding" panose="020B0609020101020101" pitchFamily="49" charset="-127"/>
                <a:ea typeface="D2Coding" panose="020B0609020101020101" pitchFamily="49" charset="-127"/>
              </a:rPr>
              <a:t>);</a:t>
            </a:r>
          </a:p>
          <a:p>
            <a:pPr algn="l"/>
            <a:r>
              <a:rPr lang="en-US" altLang="ko-KR" sz="2000" dirty="0">
                <a:latin typeface="D2Coding" panose="020B0609020101020101" pitchFamily="49" charset="-127"/>
                <a:ea typeface="D2Coding" panose="020B0609020101020101" pitchFamily="49" charset="-127"/>
              </a:rPr>
              <a:t>  </a:t>
            </a:r>
            <a:r>
              <a:rPr lang="en-US" altLang="ko-KR" sz="2000" dirty="0">
                <a:solidFill>
                  <a:srgbClr val="E28700"/>
                </a:solidFill>
                <a:latin typeface="D2Coding" panose="020B0609020101020101" pitchFamily="49" charset="-127"/>
                <a:ea typeface="D2Coding" panose="020B0609020101020101" pitchFamily="49" charset="-127"/>
              </a:rPr>
              <a:t>NDP</a:t>
            </a:r>
            <a:r>
              <a:rPr lang="en-US" altLang="ko-KR" sz="2000" dirty="0">
                <a:latin typeface="D2Coding" panose="020B0609020101020101" pitchFamily="49" charset="-127"/>
                <a:ea typeface="D2Coding" panose="020B0609020101020101" pitchFamily="49" charset="-127"/>
              </a:rPr>
              <a:t>::</a:t>
            </a:r>
            <a:r>
              <a:rPr lang="en-US" altLang="ko-KR" sz="2000" dirty="0" err="1">
                <a:solidFill>
                  <a:srgbClr val="0070C0"/>
                </a:solidFill>
                <a:latin typeface="D2Coding" panose="020B0609020101020101" pitchFamily="49" charset="-127"/>
                <a:ea typeface="D2Coding" panose="020B0609020101020101" pitchFamily="49" charset="-127"/>
              </a:rPr>
              <a:t>StoreToChunk</a:t>
            </a:r>
            <a:r>
              <a:rPr lang="en-US" altLang="ko-KR" sz="2000" dirty="0">
                <a:latin typeface="D2Coding" panose="020B0609020101020101" pitchFamily="49" charset="-127"/>
                <a:ea typeface="D2Coding" panose="020B0609020101020101" pitchFamily="49" charset="-127"/>
              </a:rPr>
              <a:t>(D);</a:t>
            </a:r>
          </a:p>
          <a:p>
            <a:pPr algn="l"/>
            <a:r>
              <a:rPr lang="en-US" altLang="ko-KR" sz="2000" dirty="0">
                <a:latin typeface="D2Coding" panose="020B0609020101020101" pitchFamily="49" charset="-127"/>
                <a:ea typeface="D2Coding" panose="020B0609020101020101" pitchFamily="49" charset="-127"/>
              </a:rPr>
              <a:t>}</a:t>
            </a:r>
            <a:endParaRPr lang="ko-KR" altLang="en-US" sz="2000" dirty="0">
              <a:latin typeface="D2Coding" panose="020B0609020101020101" pitchFamily="49" charset="-127"/>
              <a:ea typeface="D2Coding" panose="020B0609020101020101" pitchFamily="49" charset="-127"/>
            </a:endParaRPr>
          </a:p>
        </p:txBody>
      </p:sp>
      <p:sp>
        <p:nvSpPr>
          <p:cNvPr id="11" name="화살표: 위쪽 33">
            <a:extLst>
              <a:ext uri="{FF2B5EF4-FFF2-40B4-BE49-F238E27FC236}">
                <a16:creationId xmlns:a16="http://schemas.microsoft.com/office/drawing/2014/main" id="{69C6612A-05B3-057B-9B79-5467ED79B62C}"/>
              </a:ext>
            </a:extLst>
          </p:cNvPr>
          <p:cNvSpPr/>
          <p:nvPr/>
        </p:nvSpPr>
        <p:spPr>
          <a:xfrm flipV="1">
            <a:off x="9670155" y="3492072"/>
            <a:ext cx="159918" cy="209095"/>
          </a:xfrm>
          <a:prstGeom prst="upArrow">
            <a:avLst/>
          </a:prstGeom>
          <a:solidFill>
            <a:srgbClr val="1F386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CDD31017-08CA-825B-0608-B23C02143344}"/>
              </a:ext>
            </a:extLst>
          </p:cNvPr>
          <p:cNvSpPr txBox="1"/>
          <p:nvPr/>
        </p:nvSpPr>
        <p:spPr>
          <a:xfrm>
            <a:off x="9263443" y="3143957"/>
            <a:ext cx="973343" cy="369332"/>
          </a:xfrm>
          <a:prstGeom prst="rect">
            <a:avLst/>
          </a:prstGeom>
          <a:noFill/>
        </p:spPr>
        <p:txBody>
          <a:bodyPr wrap="none" rtlCol="0">
            <a:spAutoFit/>
          </a:bodyPr>
          <a:lstStyle/>
          <a:p>
            <a:pPr algn="ctr"/>
            <a:r>
              <a:rPr lang="en-US" altLang="ko-KR" sz="1800">
                <a:solidFill>
                  <a:srgbClr val="1F3864"/>
                </a:solidFill>
                <a:latin typeface="Roboto" panose="02000000000000000000" pitchFamily="2" charset="0"/>
                <a:ea typeface="Roboto" panose="02000000000000000000" pitchFamily="2" charset="0"/>
                <a:cs typeface="Roboto" panose="02000000000000000000" pitchFamily="2" charset="0"/>
              </a:rPr>
              <a:t>μthread</a:t>
            </a:r>
            <a:endParaRPr lang="ko-KR" altLang="en-US" sz="1800">
              <a:solidFill>
                <a:srgbClr val="1F3864"/>
              </a:solidFill>
              <a:latin typeface="Roboto" panose="02000000000000000000" pitchFamily="2" charset="0"/>
              <a:cs typeface="Roboto" panose="02000000000000000000" pitchFamily="2" charset="0"/>
            </a:endParaRPr>
          </a:p>
        </p:txBody>
      </p:sp>
      <p:sp>
        <p:nvSpPr>
          <p:cNvPr id="8" name="직사각형 7">
            <a:extLst>
              <a:ext uri="{FF2B5EF4-FFF2-40B4-BE49-F238E27FC236}">
                <a16:creationId xmlns:a16="http://schemas.microsoft.com/office/drawing/2014/main" id="{B74328EC-5D48-D765-5C3B-90F8AB8AE807}"/>
              </a:ext>
            </a:extLst>
          </p:cNvPr>
          <p:cNvSpPr/>
          <p:nvPr/>
        </p:nvSpPr>
        <p:spPr>
          <a:xfrm>
            <a:off x="9032603" y="5612983"/>
            <a:ext cx="1433694" cy="340629"/>
          </a:xfrm>
          <a:prstGeom prst="rect">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 name="직사각형 18">
            <a:extLst>
              <a:ext uri="{FF2B5EF4-FFF2-40B4-BE49-F238E27FC236}">
                <a16:creationId xmlns:a16="http://schemas.microsoft.com/office/drawing/2014/main" id="{C2B9DAED-BEB2-FA41-853D-3CA59305E311}"/>
              </a:ext>
            </a:extLst>
          </p:cNvPr>
          <p:cNvSpPr/>
          <p:nvPr/>
        </p:nvSpPr>
        <p:spPr>
          <a:xfrm>
            <a:off x="9032603" y="4886545"/>
            <a:ext cx="1433694" cy="340629"/>
          </a:xfrm>
          <a:prstGeom prst="rect">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0" name="직사각형 23">
            <a:extLst>
              <a:ext uri="{FF2B5EF4-FFF2-40B4-BE49-F238E27FC236}">
                <a16:creationId xmlns:a16="http://schemas.microsoft.com/office/drawing/2014/main" id="{3CC6782A-2805-FCC6-64B3-9FCE3345795A}"/>
              </a:ext>
            </a:extLst>
          </p:cNvPr>
          <p:cNvSpPr/>
          <p:nvPr/>
        </p:nvSpPr>
        <p:spPr>
          <a:xfrm>
            <a:off x="9032603" y="4157557"/>
            <a:ext cx="1433694" cy="340629"/>
          </a:xfrm>
          <a:prstGeom prst="rect">
            <a:avLst/>
          </a:prstGeom>
          <a:solidFill>
            <a:schemeClr val="tx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E5B5B801-170C-A0DC-35F9-A58A28AE8BD5}"/>
              </a:ext>
            </a:extLst>
          </p:cNvPr>
          <p:cNvSpPr txBox="1"/>
          <p:nvPr/>
        </p:nvSpPr>
        <p:spPr>
          <a:xfrm>
            <a:off x="9025392" y="4496285"/>
            <a:ext cx="1433694" cy="400110"/>
          </a:xfrm>
          <a:prstGeom prst="rect">
            <a:avLst/>
          </a:prstGeom>
          <a:noFill/>
        </p:spPr>
        <p:txBody>
          <a:bodyPr wrap="square" rtlCol="0">
            <a:spAutoFit/>
          </a:bodyPr>
          <a:lstStyle/>
          <a:p>
            <a:pPr algn="ctr"/>
            <a:r>
              <a:rPr lang="en-US" altLang="ko-KR" sz="200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a:t>
            </a:r>
            <a:endParaRPr lang="ko-KR" altLang="en-US" sz="2000">
              <a:solidFill>
                <a:schemeClr val="bg2">
                  <a:lumMod val="50000"/>
                </a:schemeClr>
              </a:solidFill>
              <a:latin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939B3707-7439-DCED-C806-6DCF4C599DAD}"/>
              </a:ext>
            </a:extLst>
          </p:cNvPr>
          <p:cNvSpPr txBox="1"/>
          <p:nvPr/>
        </p:nvSpPr>
        <p:spPr>
          <a:xfrm>
            <a:off x="9032603" y="5212873"/>
            <a:ext cx="1433694" cy="400110"/>
          </a:xfrm>
          <a:prstGeom prst="rect">
            <a:avLst/>
          </a:prstGeom>
          <a:noFill/>
        </p:spPr>
        <p:txBody>
          <a:bodyPr wrap="square" rtlCol="0">
            <a:spAutoFit/>
          </a:bodyPr>
          <a:lstStyle/>
          <a:p>
            <a:pPr algn="ctr"/>
            <a:r>
              <a:rPr lang="en-US" altLang="ko-KR" sz="200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a:t>
            </a:r>
            <a:endParaRPr lang="ko-KR" altLang="en-US" sz="2000">
              <a:solidFill>
                <a:schemeClr val="bg2">
                  <a:lumMod val="50000"/>
                </a:schemeClr>
              </a:solidFill>
              <a:latin typeface="Roboto" panose="02000000000000000000" pitchFamily="2" charset="0"/>
              <a:cs typeface="Roboto" panose="02000000000000000000" pitchFamily="2" charset="0"/>
            </a:endParaRPr>
          </a:p>
        </p:txBody>
      </p:sp>
      <p:sp>
        <p:nvSpPr>
          <p:cNvPr id="15" name="오른쪽 중괄호 51">
            <a:extLst>
              <a:ext uri="{FF2B5EF4-FFF2-40B4-BE49-F238E27FC236}">
                <a16:creationId xmlns:a16="http://schemas.microsoft.com/office/drawing/2014/main" id="{E79033F7-9A0A-A008-AA38-0A4FBC39DD43}"/>
              </a:ext>
            </a:extLst>
          </p:cNvPr>
          <p:cNvSpPr/>
          <p:nvPr/>
        </p:nvSpPr>
        <p:spPr>
          <a:xfrm rot="16200000">
            <a:off x="9672830" y="3368786"/>
            <a:ext cx="153242" cy="1433695"/>
          </a:xfrm>
          <a:prstGeom prst="rightBrace">
            <a:avLst>
              <a:gd name="adj1" fmla="val 66953"/>
              <a:gd name="adj2"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800"/>
          </a:p>
        </p:txBody>
      </p:sp>
      <p:sp>
        <p:nvSpPr>
          <p:cNvPr id="16" name="TextBox 15">
            <a:extLst>
              <a:ext uri="{FF2B5EF4-FFF2-40B4-BE49-F238E27FC236}">
                <a16:creationId xmlns:a16="http://schemas.microsoft.com/office/drawing/2014/main" id="{3D4477DD-EF6A-D618-AF60-3CC02537FF0A}"/>
              </a:ext>
            </a:extLst>
          </p:cNvPr>
          <p:cNvSpPr txBox="1"/>
          <p:nvPr/>
        </p:nvSpPr>
        <p:spPr>
          <a:xfrm>
            <a:off x="9470369" y="3714432"/>
            <a:ext cx="543739" cy="307777"/>
          </a:xfrm>
          <a:prstGeom prst="rect">
            <a:avLst/>
          </a:prstGeom>
          <a:noFill/>
        </p:spPr>
        <p:txBody>
          <a:bodyPr wrap="none" rtlCol="0">
            <a:spAutoFit/>
          </a:bodyPr>
          <a:lstStyle/>
          <a:p>
            <a:pPr algn="ctr"/>
            <a:r>
              <a:rPr lang="en-US" altLang="ko-KR">
                <a:solidFill>
                  <a:schemeClr val="tx1"/>
                </a:solidFill>
                <a:latin typeface="Roboto" panose="02000000000000000000" pitchFamily="2" charset="0"/>
                <a:ea typeface="Roboto" panose="02000000000000000000" pitchFamily="2" charset="0"/>
                <a:cs typeface="Roboto" panose="02000000000000000000" pitchFamily="2" charset="0"/>
              </a:rPr>
              <a:t>32 B</a:t>
            </a:r>
            <a:endParaRPr lang="ko-KR" altLang="en-US">
              <a:solidFill>
                <a:schemeClr val="tx1"/>
              </a:solidFill>
              <a:latin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BA92AC08-5AFA-6603-8409-FEAAA3551221}"/>
              </a:ext>
            </a:extLst>
          </p:cNvPr>
          <p:cNvSpPr txBox="1"/>
          <p:nvPr/>
        </p:nvSpPr>
        <p:spPr>
          <a:xfrm>
            <a:off x="8333680" y="5590354"/>
            <a:ext cx="300082" cy="369332"/>
          </a:xfrm>
          <a:prstGeom prst="rect">
            <a:avLst/>
          </a:prstGeom>
          <a:noFill/>
        </p:spPr>
        <p:txBody>
          <a:bodyPr wrap="none" rtlCol="0">
            <a:spAutoFit/>
          </a:bodyPr>
          <a:lstStyle/>
          <a:p>
            <a:pPr algn="l"/>
            <a:r>
              <a:rPr lang="en-US" altLang="ko-KR" sz="1800">
                <a:latin typeface="D2Coding" panose="020B0609020101020101" pitchFamily="49" charset="-127"/>
                <a:ea typeface="D2Coding" panose="020B0609020101020101" pitchFamily="49" charset="-127"/>
              </a:rPr>
              <a:t>b</a:t>
            </a:r>
            <a:endParaRPr lang="ko-KR" altLang="en-US" sz="1800">
              <a:latin typeface="D2Coding" panose="020B0609020101020101" pitchFamily="49" charset="-127"/>
              <a:ea typeface="D2Coding" panose="020B0609020101020101" pitchFamily="49" charset="-127"/>
            </a:endParaRPr>
          </a:p>
        </p:txBody>
      </p:sp>
      <p:sp>
        <p:nvSpPr>
          <p:cNvPr id="19" name="TextBox 18">
            <a:extLst>
              <a:ext uri="{FF2B5EF4-FFF2-40B4-BE49-F238E27FC236}">
                <a16:creationId xmlns:a16="http://schemas.microsoft.com/office/drawing/2014/main" id="{D72425B9-48C9-C096-9104-4758EBA4A5F7}"/>
              </a:ext>
            </a:extLst>
          </p:cNvPr>
          <p:cNvSpPr txBox="1"/>
          <p:nvPr/>
        </p:nvSpPr>
        <p:spPr>
          <a:xfrm>
            <a:off x="8333680" y="4150250"/>
            <a:ext cx="300082" cy="369332"/>
          </a:xfrm>
          <a:prstGeom prst="rect">
            <a:avLst/>
          </a:prstGeom>
          <a:noFill/>
        </p:spPr>
        <p:txBody>
          <a:bodyPr wrap="none" rtlCol="0">
            <a:spAutoFit/>
          </a:bodyPr>
          <a:lstStyle/>
          <a:p>
            <a:pPr algn="l"/>
            <a:r>
              <a:rPr lang="en-US" altLang="ko-KR" sz="1800">
                <a:latin typeface="D2Coding" panose="020B0609020101020101" pitchFamily="49" charset="-127"/>
                <a:ea typeface="D2Coding" panose="020B0609020101020101" pitchFamily="49" charset="-127"/>
              </a:rPr>
              <a:t>c</a:t>
            </a:r>
            <a:endParaRPr lang="ko-KR" altLang="en-US" sz="1800">
              <a:latin typeface="D2Coding" panose="020B0609020101020101" pitchFamily="49" charset="-127"/>
              <a:ea typeface="D2Coding" panose="020B0609020101020101" pitchFamily="49" charset="-127"/>
            </a:endParaRPr>
          </a:p>
        </p:txBody>
      </p:sp>
      <p:sp>
        <p:nvSpPr>
          <p:cNvPr id="20" name="TextBox 19">
            <a:extLst>
              <a:ext uri="{FF2B5EF4-FFF2-40B4-BE49-F238E27FC236}">
                <a16:creationId xmlns:a16="http://schemas.microsoft.com/office/drawing/2014/main" id="{8E266B3D-D5AB-912C-C0B5-504C867F5B39}"/>
              </a:ext>
            </a:extLst>
          </p:cNvPr>
          <p:cNvSpPr txBox="1"/>
          <p:nvPr/>
        </p:nvSpPr>
        <p:spPr>
          <a:xfrm>
            <a:off x="8333680" y="4870302"/>
            <a:ext cx="300082" cy="369332"/>
          </a:xfrm>
          <a:prstGeom prst="rect">
            <a:avLst/>
          </a:prstGeom>
          <a:noFill/>
        </p:spPr>
        <p:txBody>
          <a:bodyPr wrap="none" rtlCol="0">
            <a:spAutoFit/>
          </a:bodyPr>
          <a:lstStyle/>
          <a:p>
            <a:pPr algn="l"/>
            <a:r>
              <a:rPr lang="en-US" altLang="ko-KR" sz="1800">
                <a:latin typeface="D2Coding" panose="020B0609020101020101" pitchFamily="49" charset="-127"/>
                <a:ea typeface="D2Coding" panose="020B0609020101020101" pitchFamily="49" charset="-127"/>
              </a:rPr>
              <a:t>a</a:t>
            </a:r>
            <a:endParaRPr lang="ko-KR" altLang="en-US" sz="1800">
              <a:latin typeface="D2Coding" panose="020B0609020101020101" pitchFamily="49" charset="-127"/>
              <a:ea typeface="D2Coding" panose="020B0609020101020101" pitchFamily="49" charset="-127"/>
            </a:endParaRPr>
          </a:p>
        </p:txBody>
      </p:sp>
      <p:sp>
        <p:nvSpPr>
          <p:cNvPr id="21" name="TextBox 20">
            <a:extLst>
              <a:ext uri="{FF2B5EF4-FFF2-40B4-BE49-F238E27FC236}">
                <a16:creationId xmlns:a16="http://schemas.microsoft.com/office/drawing/2014/main" id="{73C44C0B-B98E-B448-6825-3F4FDA8D84B1}"/>
              </a:ext>
            </a:extLst>
          </p:cNvPr>
          <p:cNvSpPr txBox="1"/>
          <p:nvPr/>
        </p:nvSpPr>
        <p:spPr>
          <a:xfrm>
            <a:off x="2986926" y="5954620"/>
            <a:ext cx="2324675" cy="369332"/>
          </a:xfrm>
          <a:prstGeom prst="rect">
            <a:avLst/>
          </a:prstGeom>
          <a:noFill/>
        </p:spPr>
        <p:txBody>
          <a:bodyPr wrap="none" rtlCol="0">
            <a:spAutoFit/>
          </a:bodyPr>
          <a:lstStyle/>
          <a:p>
            <a:pPr algn="ctr"/>
            <a:r>
              <a:rPr lang="en-US" altLang="ko-KR" sz="1800">
                <a:latin typeface="Roboto" panose="02000000000000000000" pitchFamily="2" charset="0"/>
                <a:ea typeface="Roboto" panose="02000000000000000000" pitchFamily="2" charset="0"/>
                <a:cs typeface="Roboto" panose="02000000000000000000" pitchFamily="2" charset="0"/>
              </a:rPr>
              <a:t>Example NDP kernel</a:t>
            </a:r>
            <a:endParaRPr lang="ko-KR" altLang="en-US" sz="1800">
              <a:latin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5D4477ED-C76B-F60D-9A59-09C0457B02AC}"/>
              </a:ext>
            </a:extLst>
          </p:cNvPr>
          <p:cNvSpPr txBox="1"/>
          <p:nvPr/>
        </p:nvSpPr>
        <p:spPr>
          <a:xfrm>
            <a:off x="10459086" y="4072081"/>
            <a:ext cx="356188" cy="400110"/>
          </a:xfrm>
          <a:prstGeom prst="rect">
            <a:avLst/>
          </a:prstGeom>
          <a:noFill/>
        </p:spPr>
        <p:txBody>
          <a:bodyPr wrap="none" rtlCol="0">
            <a:spAutoFit/>
          </a:bodyPr>
          <a:lstStyle/>
          <a:p>
            <a:pPr algn="ctr"/>
            <a:r>
              <a:rPr lang="en-US" altLang="ko-KR" sz="2000">
                <a:latin typeface="Roboto" panose="02000000000000000000" pitchFamily="2" charset="0"/>
                <a:ea typeface="Roboto" panose="02000000000000000000" pitchFamily="2" charset="0"/>
                <a:cs typeface="Roboto" panose="02000000000000000000" pitchFamily="2" charset="0"/>
              </a:rPr>
              <a:t>…</a:t>
            </a:r>
            <a:endParaRPr lang="ko-KR" altLang="en-US" sz="2000">
              <a:latin typeface="Roboto" panose="02000000000000000000" pitchFamily="2" charset="0"/>
              <a:cs typeface="Roboto" panose="02000000000000000000" pitchFamily="2" charset="0"/>
            </a:endParaRPr>
          </a:p>
        </p:txBody>
      </p:sp>
      <p:sp>
        <p:nvSpPr>
          <p:cNvPr id="25" name="TextBox 24">
            <a:extLst>
              <a:ext uri="{FF2B5EF4-FFF2-40B4-BE49-F238E27FC236}">
                <a16:creationId xmlns:a16="http://schemas.microsoft.com/office/drawing/2014/main" id="{C9ED74C1-EDBE-01C1-F8D4-A7D7CD454C7E}"/>
              </a:ext>
            </a:extLst>
          </p:cNvPr>
          <p:cNvSpPr txBox="1"/>
          <p:nvPr/>
        </p:nvSpPr>
        <p:spPr>
          <a:xfrm>
            <a:off x="8714501" y="4072081"/>
            <a:ext cx="356188" cy="400110"/>
          </a:xfrm>
          <a:prstGeom prst="rect">
            <a:avLst/>
          </a:prstGeom>
          <a:noFill/>
        </p:spPr>
        <p:txBody>
          <a:bodyPr wrap="none" rtlCol="0">
            <a:spAutoFit/>
          </a:bodyPr>
          <a:lstStyle/>
          <a:p>
            <a:pPr algn="ctr"/>
            <a:r>
              <a:rPr lang="en-US" altLang="ko-KR" sz="2000">
                <a:latin typeface="Roboto" panose="02000000000000000000" pitchFamily="2" charset="0"/>
                <a:ea typeface="Roboto" panose="02000000000000000000" pitchFamily="2" charset="0"/>
                <a:cs typeface="Roboto" panose="02000000000000000000" pitchFamily="2" charset="0"/>
              </a:rPr>
              <a:t>…</a:t>
            </a:r>
            <a:endParaRPr lang="ko-KR" altLang="en-US" sz="2000">
              <a:latin typeface="Roboto" panose="02000000000000000000" pitchFamily="2" charset="0"/>
              <a:cs typeface="Roboto" panose="02000000000000000000" pitchFamily="2" charset="0"/>
            </a:endParaRPr>
          </a:p>
        </p:txBody>
      </p:sp>
      <p:sp>
        <p:nvSpPr>
          <p:cNvPr id="26" name="TextBox 25">
            <a:extLst>
              <a:ext uri="{FF2B5EF4-FFF2-40B4-BE49-F238E27FC236}">
                <a16:creationId xmlns:a16="http://schemas.microsoft.com/office/drawing/2014/main" id="{771DBED4-6634-B4F9-3C41-A8C020779A19}"/>
              </a:ext>
            </a:extLst>
          </p:cNvPr>
          <p:cNvSpPr txBox="1"/>
          <p:nvPr/>
        </p:nvSpPr>
        <p:spPr>
          <a:xfrm>
            <a:off x="10459086" y="4788669"/>
            <a:ext cx="356188" cy="400110"/>
          </a:xfrm>
          <a:prstGeom prst="rect">
            <a:avLst/>
          </a:prstGeom>
          <a:noFill/>
        </p:spPr>
        <p:txBody>
          <a:bodyPr wrap="none" rtlCol="0">
            <a:spAutoFit/>
          </a:bodyPr>
          <a:lstStyle/>
          <a:p>
            <a:pPr algn="ctr"/>
            <a:r>
              <a:rPr lang="en-US" altLang="ko-KR" sz="2000">
                <a:latin typeface="Roboto" panose="02000000000000000000" pitchFamily="2" charset="0"/>
                <a:ea typeface="Roboto" panose="02000000000000000000" pitchFamily="2" charset="0"/>
                <a:cs typeface="Roboto" panose="02000000000000000000" pitchFamily="2" charset="0"/>
              </a:rPr>
              <a:t>…</a:t>
            </a:r>
            <a:endParaRPr lang="ko-KR" altLang="en-US" sz="2000">
              <a:latin typeface="Roboto" panose="02000000000000000000" pitchFamily="2" charset="0"/>
              <a:cs typeface="Roboto" panose="02000000000000000000" pitchFamily="2" charset="0"/>
            </a:endParaRPr>
          </a:p>
        </p:txBody>
      </p:sp>
      <p:sp>
        <p:nvSpPr>
          <p:cNvPr id="27" name="TextBox 26">
            <a:extLst>
              <a:ext uri="{FF2B5EF4-FFF2-40B4-BE49-F238E27FC236}">
                <a16:creationId xmlns:a16="http://schemas.microsoft.com/office/drawing/2014/main" id="{72EB2580-E04E-C41D-6491-AA29C5908868}"/>
              </a:ext>
            </a:extLst>
          </p:cNvPr>
          <p:cNvSpPr txBox="1"/>
          <p:nvPr/>
        </p:nvSpPr>
        <p:spPr>
          <a:xfrm>
            <a:off x="8714501" y="4788669"/>
            <a:ext cx="356188" cy="400110"/>
          </a:xfrm>
          <a:prstGeom prst="rect">
            <a:avLst/>
          </a:prstGeom>
          <a:noFill/>
        </p:spPr>
        <p:txBody>
          <a:bodyPr wrap="none" rtlCol="0">
            <a:spAutoFit/>
          </a:bodyPr>
          <a:lstStyle/>
          <a:p>
            <a:pPr algn="ctr"/>
            <a:r>
              <a:rPr lang="en-US" altLang="ko-KR" sz="2000">
                <a:latin typeface="Roboto" panose="02000000000000000000" pitchFamily="2" charset="0"/>
                <a:ea typeface="Roboto" panose="02000000000000000000" pitchFamily="2" charset="0"/>
                <a:cs typeface="Roboto" panose="02000000000000000000" pitchFamily="2" charset="0"/>
              </a:rPr>
              <a:t>…</a:t>
            </a:r>
            <a:endParaRPr lang="ko-KR" altLang="en-US" sz="2000">
              <a:latin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5A232CF6-D593-A84C-43DF-F2506CD33B01}"/>
              </a:ext>
            </a:extLst>
          </p:cNvPr>
          <p:cNvSpPr txBox="1"/>
          <p:nvPr/>
        </p:nvSpPr>
        <p:spPr>
          <a:xfrm>
            <a:off x="10455626" y="5517533"/>
            <a:ext cx="356188" cy="400110"/>
          </a:xfrm>
          <a:prstGeom prst="rect">
            <a:avLst/>
          </a:prstGeom>
          <a:noFill/>
        </p:spPr>
        <p:txBody>
          <a:bodyPr wrap="none" rtlCol="0">
            <a:spAutoFit/>
          </a:bodyPr>
          <a:lstStyle/>
          <a:p>
            <a:pPr algn="ctr"/>
            <a:r>
              <a:rPr lang="en-US" altLang="ko-KR" sz="2000">
                <a:latin typeface="Roboto" panose="02000000000000000000" pitchFamily="2" charset="0"/>
                <a:ea typeface="Roboto" panose="02000000000000000000" pitchFamily="2" charset="0"/>
                <a:cs typeface="Roboto" panose="02000000000000000000" pitchFamily="2" charset="0"/>
              </a:rPr>
              <a:t>…</a:t>
            </a:r>
            <a:endParaRPr lang="ko-KR" altLang="en-US" sz="2000">
              <a:latin typeface="Roboto" panose="02000000000000000000" pitchFamily="2" charset="0"/>
              <a:cs typeface="Roboto" panose="02000000000000000000" pitchFamily="2" charset="0"/>
            </a:endParaRPr>
          </a:p>
        </p:txBody>
      </p:sp>
      <p:sp>
        <p:nvSpPr>
          <p:cNvPr id="29" name="TextBox 28">
            <a:extLst>
              <a:ext uri="{FF2B5EF4-FFF2-40B4-BE49-F238E27FC236}">
                <a16:creationId xmlns:a16="http://schemas.microsoft.com/office/drawing/2014/main" id="{C1EE80F8-5B20-9759-F4C7-3B5C52105E3A}"/>
              </a:ext>
            </a:extLst>
          </p:cNvPr>
          <p:cNvSpPr txBox="1"/>
          <p:nvPr/>
        </p:nvSpPr>
        <p:spPr>
          <a:xfrm>
            <a:off x="8711041" y="5517533"/>
            <a:ext cx="356188" cy="400110"/>
          </a:xfrm>
          <a:prstGeom prst="rect">
            <a:avLst/>
          </a:prstGeom>
          <a:noFill/>
        </p:spPr>
        <p:txBody>
          <a:bodyPr wrap="none" rtlCol="0">
            <a:spAutoFit/>
          </a:bodyPr>
          <a:lstStyle/>
          <a:p>
            <a:pPr algn="ctr"/>
            <a:r>
              <a:rPr lang="en-US" altLang="ko-KR" sz="2000">
                <a:latin typeface="Roboto" panose="02000000000000000000" pitchFamily="2" charset="0"/>
                <a:ea typeface="Roboto" panose="02000000000000000000" pitchFamily="2" charset="0"/>
                <a:cs typeface="Roboto" panose="02000000000000000000" pitchFamily="2" charset="0"/>
              </a:rPr>
              <a:t>…</a:t>
            </a:r>
            <a:endParaRPr lang="ko-KR" altLang="en-US" sz="2000">
              <a:latin typeface="Roboto" panose="02000000000000000000" pitchFamily="2" charset="0"/>
              <a:cs typeface="Roboto" panose="02000000000000000000" pitchFamily="2" charset="0"/>
            </a:endParaRPr>
          </a:p>
        </p:txBody>
      </p:sp>
      <p:sp>
        <p:nvSpPr>
          <p:cNvPr id="30" name="TextBox 29">
            <a:extLst>
              <a:ext uri="{FF2B5EF4-FFF2-40B4-BE49-F238E27FC236}">
                <a16:creationId xmlns:a16="http://schemas.microsoft.com/office/drawing/2014/main" id="{2BD47AF8-49F0-F5B9-0DC9-07155A81A89B}"/>
              </a:ext>
            </a:extLst>
          </p:cNvPr>
          <p:cNvSpPr txBox="1"/>
          <p:nvPr/>
        </p:nvSpPr>
        <p:spPr>
          <a:xfrm>
            <a:off x="7241584" y="3733527"/>
            <a:ext cx="1338828" cy="338554"/>
          </a:xfrm>
          <a:prstGeom prst="rect">
            <a:avLst/>
          </a:prstGeom>
          <a:noFill/>
        </p:spPr>
        <p:txBody>
          <a:bodyPr wrap="none" rtlCol="0">
            <a:spAutoFit/>
          </a:bodyPr>
          <a:lstStyle/>
          <a:p>
            <a:r>
              <a:rPr lang="en-US" altLang="ko-KR" sz="1600">
                <a:solidFill>
                  <a:schemeClr val="accent2"/>
                </a:solidFill>
                <a:latin typeface="Roboto" panose="02000000000000000000" pitchFamily="2" charset="0"/>
                <a:ea typeface="Roboto" panose="02000000000000000000" pitchFamily="2" charset="0"/>
                <a:cs typeface="Roboto" panose="02000000000000000000" pitchFamily="2" charset="0"/>
              </a:rPr>
              <a:t>μthread pool</a:t>
            </a:r>
            <a:endParaRPr lang="ko-KR" altLang="en-US" sz="1600">
              <a:solidFill>
                <a:schemeClr val="accent2"/>
              </a:solidFill>
              <a:latin typeface="Roboto" panose="02000000000000000000" pitchFamily="2" charset="0"/>
              <a:cs typeface="Roboto" panose="02000000000000000000" pitchFamily="2" charset="0"/>
            </a:endParaRPr>
          </a:p>
        </p:txBody>
      </p:sp>
      <p:cxnSp>
        <p:nvCxnSpPr>
          <p:cNvPr id="31" name="직선 연결선[R] 136">
            <a:extLst>
              <a:ext uri="{FF2B5EF4-FFF2-40B4-BE49-F238E27FC236}">
                <a16:creationId xmlns:a16="http://schemas.microsoft.com/office/drawing/2014/main" id="{47E6E507-E527-412B-76E2-CEAFD4EC6055}"/>
              </a:ext>
            </a:extLst>
          </p:cNvPr>
          <p:cNvCxnSpPr>
            <a:cxnSpLocks/>
          </p:cNvCxnSpPr>
          <p:nvPr/>
        </p:nvCxnSpPr>
        <p:spPr>
          <a:xfrm>
            <a:off x="7926946" y="4031087"/>
            <a:ext cx="468741" cy="312491"/>
          </a:xfrm>
          <a:prstGeom prst="line">
            <a:avLst/>
          </a:prstGeom>
          <a:ln w="1270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7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animBg="1"/>
      <p:bldP spid="12" grpId="0"/>
      <p:bldP spid="8" grpId="0" animBg="1"/>
      <p:bldP spid="9" grpId="0" animBg="1"/>
      <p:bldP spid="10" grpId="0" animBg="1"/>
      <p:bldP spid="13" grpId="0"/>
      <p:bldP spid="14" grpId="0"/>
      <p:bldP spid="15" grpId="0" animBg="1"/>
      <p:bldP spid="16" grpId="0"/>
      <p:bldP spid="18" grpId="0"/>
      <p:bldP spid="19" grpId="0"/>
      <p:bldP spid="20" grpId="0"/>
      <p:bldP spid="21"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345C665-2ADA-30C7-577D-1FDD7F7B0BC8}"/>
              </a:ext>
            </a:extLst>
          </p:cNvPr>
          <p:cNvSpPr>
            <a:spLocks noGrp="1"/>
          </p:cNvSpPr>
          <p:nvPr>
            <p:ph type="title"/>
          </p:nvPr>
        </p:nvSpPr>
        <p:spPr/>
        <p:txBody>
          <a:bodyPr/>
          <a:lstStyle/>
          <a:p>
            <a:r>
              <a:rPr lang="en-US" altLang="ko-KR" spc="-150"/>
              <a:t>Evaluation Methodology</a:t>
            </a:r>
            <a:endParaRPr lang="ko-KR" altLang="en-US" spc="-150"/>
          </a:p>
        </p:txBody>
      </p:sp>
      <p:sp>
        <p:nvSpPr>
          <p:cNvPr id="3" name="텍스트 개체 틀 2">
            <a:extLst>
              <a:ext uri="{FF2B5EF4-FFF2-40B4-BE49-F238E27FC236}">
                <a16:creationId xmlns:a16="http://schemas.microsoft.com/office/drawing/2014/main" id="{11196FAD-86BF-F51E-107E-6F09D056EFA3}"/>
              </a:ext>
            </a:extLst>
          </p:cNvPr>
          <p:cNvSpPr>
            <a:spLocks noGrp="1"/>
          </p:cNvSpPr>
          <p:nvPr>
            <p:ph type="body" idx="1"/>
          </p:nvPr>
        </p:nvSpPr>
        <p:spPr>
          <a:xfrm>
            <a:off x="609600" y="1286934"/>
            <a:ext cx="11269980" cy="5410851"/>
          </a:xfrm>
        </p:spPr>
        <p:txBody>
          <a:bodyPr/>
          <a:lstStyle/>
          <a:p>
            <a:pPr>
              <a:buClr>
                <a:schemeClr val="tx1"/>
              </a:buClr>
            </a:pPr>
            <a:r>
              <a:rPr lang="en-US" altLang="ko-KR" dirty="0"/>
              <a:t>Evaluation on M</a:t>
            </a:r>
            <a:r>
              <a:rPr lang="en-US" altLang="ko-KR" baseline="30000" dirty="0"/>
              <a:t>2</a:t>
            </a:r>
            <a:r>
              <a:rPr lang="en-US" altLang="ko-KR" dirty="0"/>
              <a:t>NDP simulator</a:t>
            </a:r>
          </a:p>
          <a:p>
            <a:pPr lvl="1">
              <a:buClr>
                <a:schemeClr val="tx1"/>
              </a:buClr>
            </a:pPr>
            <a:r>
              <a:rPr lang="en-US" altLang="ko-KR" dirty="0"/>
              <a:t>Baseline (host-driven control flow) vs. preliminary Arachne implementation</a:t>
            </a:r>
          </a:p>
          <a:p>
            <a:pPr>
              <a:buClr>
                <a:schemeClr val="tx1"/>
              </a:buClr>
            </a:pPr>
            <a:endParaRPr lang="en-US" altLang="ko-KR" dirty="0"/>
          </a:p>
          <a:p>
            <a:pPr>
              <a:buClr>
                <a:schemeClr val="tx1"/>
              </a:buClr>
            </a:pPr>
            <a:r>
              <a:rPr lang="en-US" altLang="ko-KR" dirty="0"/>
              <a:t>Workload: Single-Source Shortest Path (SSSP)</a:t>
            </a:r>
          </a:p>
          <a:p>
            <a:pPr lvl="1">
              <a:buClr>
                <a:schemeClr val="tx1"/>
              </a:buClr>
            </a:pPr>
            <a:r>
              <a:rPr lang="en-US" altLang="ko-KR" dirty="0"/>
              <a:t>Representative for iterative, data-dependent kernel launches</a:t>
            </a:r>
          </a:p>
          <a:p>
            <a:pPr lvl="1"/>
            <a:endParaRPr lang="en-US" altLang="ko-KR" b="1" dirty="0"/>
          </a:p>
          <a:p>
            <a:endParaRPr lang="en-US" altLang="ko-KR" b="1" dirty="0"/>
          </a:p>
        </p:txBody>
      </p:sp>
      <p:sp>
        <p:nvSpPr>
          <p:cNvPr id="4" name="슬라이드 번호 개체 틀 3">
            <a:extLst>
              <a:ext uri="{FF2B5EF4-FFF2-40B4-BE49-F238E27FC236}">
                <a16:creationId xmlns:a16="http://schemas.microsoft.com/office/drawing/2014/main" id="{5CF2CC33-6624-F854-2168-01415A775519}"/>
              </a:ext>
            </a:extLst>
          </p:cNvPr>
          <p:cNvSpPr>
            <a:spLocks noGrp="1"/>
          </p:cNvSpPr>
          <p:nvPr>
            <p:ph type="sldNum" idx="12"/>
          </p:nvPr>
        </p:nvSpPr>
        <p:spPr/>
        <p:txBody>
          <a:bodyPr/>
          <a:lstStyle/>
          <a:p>
            <a:fld id="{11471D13-A809-49ED-9C29-402759C12C88}" type="slidenum">
              <a:rPr lang="ko-KR" altLang="en-US" smtClean="0"/>
              <a:t>12</a:t>
            </a:fld>
            <a:endParaRPr lang="ko-KR" altLang="en-US"/>
          </a:p>
        </p:txBody>
      </p:sp>
    </p:spTree>
    <p:extLst>
      <p:ext uri="{BB962C8B-B14F-4D97-AF65-F5344CB8AC3E}">
        <p14:creationId xmlns:p14="http://schemas.microsoft.com/office/powerpoint/2010/main" val="412279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3AA0-30DB-DE88-4909-089435F4FC0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BF76B432-8A88-B263-AD50-53106B36D7A1}"/>
              </a:ext>
            </a:extLst>
          </p:cNvPr>
          <p:cNvSpPr>
            <a:spLocks noGrp="1"/>
          </p:cNvSpPr>
          <p:nvPr>
            <p:ph type="title"/>
          </p:nvPr>
        </p:nvSpPr>
        <p:spPr/>
        <p:txBody>
          <a:bodyPr/>
          <a:lstStyle/>
          <a:p>
            <a:r>
              <a:rPr lang="en-US" altLang="ko-KR" spc="-150"/>
              <a:t>Effect of Device-Driven Control Flow</a:t>
            </a:r>
            <a:endParaRPr lang="ko-KR" altLang="en-US" spc="-150"/>
          </a:p>
        </p:txBody>
      </p:sp>
      <p:sp>
        <p:nvSpPr>
          <p:cNvPr id="3" name="텍스트 개체 틀 2">
            <a:extLst>
              <a:ext uri="{FF2B5EF4-FFF2-40B4-BE49-F238E27FC236}">
                <a16:creationId xmlns:a16="http://schemas.microsoft.com/office/drawing/2014/main" id="{FCD22FCD-20C8-2769-4E1C-19E7ADD8061E}"/>
              </a:ext>
            </a:extLst>
          </p:cNvPr>
          <p:cNvSpPr>
            <a:spLocks noGrp="1"/>
          </p:cNvSpPr>
          <p:nvPr>
            <p:ph type="body" idx="1"/>
          </p:nvPr>
        </p:nvSpPr>
        <p:spPr/>
        <p:txBody>
          <a:bodyPr/>
          <a:lstStyle/>
          <a:p>
            <a:pPr>
              <a:buClr>
                <a:schemeClr val="tx1"/>
              </a:buClr>
            </a:pPr>
            <a:r>
              <a:rPr lang="en-US" altLang="ko-KR" dirty="0"/>
              <a:t>Arachne achieved up to 8.3× speedup compared with baseline.</a:t>
            </a:r>
            <a:endParaRPr lang="ko-KR" altLang="en-US" dirty="0"/>
          </a:p>
        </p:txBody>
      </p:sp>
      <p:sp>
        <p:nvSpPr>
          <p:cNvPr id="4" name="슬라이드 번호 개체 틀 3">
            <a:extLst>
              <a:ext uri="{FF2B5EF4-FFF2-40B4-BE49-F238E27FC236}">
                <a16:creationId xmlns:a16="http://schemas.microsoft.com/office/drawing/2014/main" id="{0A614733-9FB8-4D21-FAD0-7EB7C33875AB}"/>
              </a:ext>
            </a:extLst>
          </p:cNvPr>
          <p:cNvSpPr>
            <a:spLocks noGrp="1"/>
          </p:cNvSpPr>
          <p:nvPr>
            <p:ph type="sldNum" idx="12"/>
          </p:nvPr>
        </p:nvSpPr>
        <p:spPr/>
        <p:txBody>
          <a:bodyPr/>
          <a:lstStyle/>
          <a:p>
            <a:fld id="{11471D13-A809-49ED-9C29-402759C12C88}" type="slidenum">
              <a:rPr lang="ko-KR" altLang="en-US" smtClean="0"/>
              <a:t>13</a:t>
            </a:fld>
            <a:endParaRPr lang="ko-KR" altLang="en-US"/>
          </a:p>
        </p:txBody>
      </p:sp>
      <p:graphicFrame>
        <p:nvGraphicFramePr>
          <p:cNvPr id="6" name="차트 5">
            <a:extLst>
              <a:ext uri="{FF2B5EF4-FFF2-40B4-BE49-F238E27FC236}">
                <a16:creationId xmlns:a16="http://schemas.microsoft.com/office/drawing/2014/main" id="{F1E1FE15-758B-1EAF-5884-D07AEA596136}"/>
              </a:ext>
              <a:ext uri="{147F2762-F138-4A5C-976F-8EAC2B608ADB}">
                <a16:predDERef xmlns:a16="http://schemas.microsoft.com/office/drawing/2014/main" pred="{EFDC334B-2128-9C26-42CD-E4E8064DA4F4}"/>
              </a:ext>
            </a:extLst>
          </p:cNvPr>
          <p:cNvGraphicFramePr>
            <a:graphicFrameLocks/>
          </p:cNvGraphicFramePr>
          <p:nvPr>
            <p:extLst>
              <p:ext uri="{D42A27DB-BD31-4B8C-83A1-F6EECF244321}">
                <p14:modId xmlns:p14="http://schemas.microsoft.com/office/powerpoint/2010/main" val="3054800869"/>
              </p:ext>
            </p:extLst>
          </p:nvPr>
        </p:nvGraphicFramePr>
        <p:xfrm>
          <a:off x="1219200" y="1938642"/>
          <a:ext cx="10561320" cy="455609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A97142E-61E1-F654-1B65-49ECA3FCDDA0}"/>
              </a:ext>
            </a:extLst>
          </p:cNvPr>
          <p:cNvSpPr txBox="1"/>
          <p:nvPr/>
        </p:nvSpPr>
        <p:spPr>
          <a:xfrm>
            <a:off x="571198" y="5356902"/>
            <a:ext cx="1818125" cy="537840"/>
          </a:xfrm>
          <a:prstGeom prst="rect">
            <a:avLst/>
          </a:prstGeom>
          <a:noFill/>
        </p:spPr>
        <p:txBody>
          <a:bodyPr wrap="none" rtlCol="0">
            <a:spAutoFit/>
          </a:bodyPr>
          <a:lstStyle/>
          <a:p>
            <a:pPr algn="r">
              <a:lnSpc>
                <a:spcPct val="80000"/>
              </a:lnSpc>
            </a:pPr>
            <a:r>
              <a:rPr lang="en-US" altLang="ko-KR" sz="1800">
                <a:solidFill>
                  <a:schemeClr val="tx1"/>
                </a:solidFill>
                <a:latin typeface="Roboto" panose="02000000000000000000" pitchFamily="2" charset="0"/>
                <a:ea typeface="Roboto" panose="02000000000000000000" pitchFamily="2" charset="0"/>
                <a:cs typeface="Roboto" panose="02000000000000000000" pitchFamily="2" charset="0"/>
              </a:rPr>
              <a:t>Communication</a:t>
            </a:r>
            <a:br>
              <a:rPr lang="en-US" altLang="ko-KR" sz="1800">
                <a:solidFill>
                  <a:schemeClr val="tx1"/>
                </a:solidFill>
                <a:latin typeface="Roboto" panose="02000000000000000000" pitchFamily="2" charset="0"/>
                <a:ea typeface="Roboto" panose="02000000000000000000" pitchFamily="2" charset="0"/>
                <a:cs typeface="Roboto" panose="02000000000000000000" pitchFamily="2" charset="0"/>
              </a:rPr>
            </a:br>
            <a:r>
              <a:rPr lang="en-US" altLang="ko-KR" sz="1800">
                <a:solidFill>
                  <a:schemeClr val="tx1"/>
                </a:solidFill>
                <a:latin typeface="Roboto" panose="02000000000000000000" pitchFamily="2" charset="0"/>
                <a:ea typeface="Roboto" panose="02000000000000000000" pitchFamily="2" charset="0"/>
                <a:cs typeface="Roboto" panose="02000000000000000000" pitchFamily="2" charset="0"/>
              </a:rPr>
              <a:t>latency</a:t>
            </a:r>
            <a:endParaRPr lang="ko-KR" altLang="en-US" sz="1800">
              <a:solidFill>
                <a:schemeClr val="tx1"/>
              </a:solidFill>
              <a:latin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32317C90-43A7-44A9-F3D9-CC1021AE12B5}"/>
              </a:ext>
            </a:extLst>
          </p:cNvPr>
          <p:cNvSpPr txBox="1"/>
          <p:nvPr/>
        </p:nvSpPr>
        <p:spPr>
          <a:xfrm>
            <a:off x="1119423" y="5820621"/>
            <a:ext cx="1269899" cy="369332"/>
          </a:xfrm>
          <a:prstGeom prst="rect">
            <a:avLst/>
          </a:prstGeom>
          <a:noFill/>
        </p:spPr>
        <p:txBody>
          <a:bodyPr wrap="none" rtlCol="0">
            <a:spAutoFit/>
          </a:bodyPr>
          <a:lstStyle/>
          <a:p>
            <a:pPr algn="r"/>
            <a:r>
              <a:rPr lang="en-US" altLang="ko-KR" sz="1800">
                <a:solidFill>
                  <a:schemeClr val="tx1"/>
                </a:solidFill>
                <a:latin typeface="Roboto" panose="02000000000000000000" pitchFamily="2" charset="0"/>
                <a:ea typeface="Roboto" panose="02000000000000000000" pitchFamily="2" charset="0"/>
                <a:cs typeface="Roboto" panose="02000000000000000000" pitchFamily="2" charset="0"/>
              </a:rPr>
              <a:t>Graph size</a:t>
            </a:r>
            <a:endParaRPr lang="ko-KR" altLang="en-US" sz="1800">
              <a:solidFill>
                <a:schemeClr val="tx1"/>
              </a:solidFill>
              <a:latin typeface="Roboto" panose="02000000000000000000" pitchFamily="2" charset="0"/>
              <a:cs typeface="Roboto" panose="02000000000000000000" pitchFamily="2" charset="0"/>
            </a:endParaRPr>
          </a:p>
        </p:txBody>
      </p:sp>
      <p:grpSp>
        <p:nvGrpSpPr>
          <p:cNvPr id="16" name="그룹 15">
            <a:extLst>
              <a:ext uri="{FF2B5EF4-FFF2-40B4-BE49-F238E27FC236}">
                <a16:creationId xmlns:a16="http://schemas.microsoft.com/office/drawing/2014/main" id="{33949306-4D37-8614-A970-2365F1A4B2AA}"/>
              </a:ext>
            </a:extLst>
          </p:cNvPr>
          <p:cNvGrpSpPr/>
          <p:nvPr/>
        </p:nvGrpSpPr>
        <p:grpSpPr>
          <a:xfrm>
            <a:off x="3173896" y="2504661"/>
            <a:ext cx="7613374" cy="2060713"/>
            <a:chOff x="3173896" y="2504661"/>
            <a:chExt cx="7613374" cy="2060713"/>
          </a:xfrm>
        </p:grpSpPr>
        <p:cxnSp>
          <p:nvCxnSpPr>
            <p:cNvPr id="9" name="직선 화살표 연결선 8">
              <a:extLst>
                <a:ext uri="{FF2B5EF4-FFF2-40B4-BE49-F238E27FC236}">
                  <a16:creationId xmlns:a16="http://schemas.microsoft.com/office/drawing/2014/main" id="{AE247086-E59E-9B6C-14C6-E0B56F324989}"/>
                </a:ext>
              </a:extLst>
            </p:cNvPr>
            <p:cNvCxnSpPr>
              <a:cxnSpLocks/>
            </p:cNvCxnSpPr>
            <p:nvPr/>
          </p:nvCxnSpPr>
          <p:spPr>
            <a:xfrm flipV="1">
              <a:off x="3173896" y="2504661"/>
              <a:ext cx="1630017" cy="1835426"/>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B3B47538-8EC4-23E5-E48B-C72F9B11E3AF}"/>
                </a:ext>
              </a:extLst>
            </p:cNvPr>
            <p:cNvCxnSpPr>
              <a:cxnSpLocks/>
            </p:cNvCxnSpPr>
            <p:nvPr/>
          </p:nvCxnSpPr>
          <p:spPr>
            <a:xfrm flipV="1">
              <a:off x="6096000" y="3558209"/>
              <a:ext cx="1722783" cy="907013"/>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4D646CE2-1E48-9EAD-F077-FA8BD5A1C119}"/>
                </a:ext>
              </a:extLst>
            </p:cNvPr>
            <p:cNvCxnSpPr>
              <a:cxnSpLocks/>
            </p:cNvCxnSpPr>
            <p:nvPr/>
          </p:nvCxnSpPr>
          <p:spPr>
            <a:xfrm flipV="1">
              <a:off x="9130748" y="4207565"/>
              <a:ext cx="1656522" cy="357809"/>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5" name="직사각형 4">
            <a:extLst>
              <a:ext uri="{FF2B5EF4-FFF2-40B4-BE49-F238E27FC236}">
                <a16:creationId xmlns:a16="http://schemas.microsoft.com/office/drawing/2014/main" id="{975E9569-D7EF-00DC-44D4-3BD7E757CCF3}"/>
              </a:ext>
            </a:extLst>
          </p:cNvPr>
          <p:cNvSpPr/>
          <p:nvPr/>
        </p:nvSpPr>
        <p:spPr>
          <a:xfrm flipH="1">
            <a:off x="4848101" y="2305319"/>
            <a:ext cx="529620" cy="34128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1" name="직사각형 10">
            <a:extLst>
              <a:ext uri="{FF2B5EF4-FFF2-40B4-BE49-F238E27FC236}">
                <a16:creationId xmlns:a16="http://schemas.microsoft.com/office/drawing/2014/main" id="{709B6C97-8E3A-7A6E-A404-C735DEF6C635}"/>
              </a:ext>
            </a:extLst>
          </p:cNvPr>
          <p:cNvSpPr/>
          <p:nvPr/>
        </p:nvSpPr>
        <p:spPr>
          <a:xfrm flipH="1">
            <a:off x="7840293" y="3346361"/>
            <a:ext cx="529620" cy="34128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2" name="직사각형 11">
            <a:extLst>
              <a:ext uri="{FF2B5EF4-FFF2-40B4-BE49-F238E27FC236}">
                <a16:creationId xmlns:a16="http://schemas.microsoft.com/office/drawing/2014/main" id="{45172713-D7AC-F173-D127-5C17478FFE1A}"/>
              </a:ext>
            </a:extLst>
          </p:cNvPr>
          <p:cNvSpPr/>
          <p:nvPr/>
        </p:nvSpPr>
        <p:spPr>
          <a:xfrm flipH="1">
            <a:off x="10828191" y="3958108"/>
            <a:ext cx="529620" cy="34128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57A8F3DD-966E-A260-1437-7CDEFB3E4633}"/>
              </a:ext>
            </a:extLst>
          </p:cNvPr>
          <p:cNvSpPr txBox="1"/>
          <p:nvPr/>
        </p:nvSpPr>
        <p:spPr>
          <a:xfrm>
            <a:off x="3232889" y="5805231"/>
            <a:ext cx="1398140" cy="400110"/>
          </a:xfrm>
          <a:prstGeom prst="rect">
            <a:avLst/>
          </a:prstGeom>
          <a:solidFill>
            <a:schemeClr val="bg1"/>
          </a:solidFill>
        </p:spPr>
        <p:txBody>
          <a:bodyPr wrap="none" rtlCol="0">
            <a:spAutoFit/>
          </a:bodyPr>
          <a:lstStyle/>
          <a:p>
            <a:pPr algn="l"/>
            <a:r>
              <a:rPr kumimoji="1"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25K nodes</a:t>
            </a:r>
            <a:endParaRPr kumimoji="1" lang="ko-KR" altLang="en-US" sz="2000">
              <a:solidFill>
                <a:schemeClr val="tx1"/>
              </a:solidFill>
              <a:latin typeface="Roboto" panose="02000000000000000000" pitchFamily="2" charset="0"/>
              <a:cs typeface="Roboto" panose="02000000000000000000" pitchFamily="2" charset="0"/>
            </a:endParaRPr>
          </a:p>
        </p:txBody>
      </p:sp>
      <p:sp>
        <p:nvSpPr>
          <p:cNvPr id="17" name="TextBox 16">
            <a:extLst>
              <a:ext uri="{FF2B5EF4-FFF2-40B4-BE49-F238E27FC236}">
                <a16:creationId xmlns:a16="http://schemas.microsoft.com/office/drawing/2014/main" id="{29A5722E-8590-C439-CC3C-D07AC919CBA5}"/>
              </a:ext>
            </a:extLst>
          </p:cNvPr>
          <p:cNvSpPr txBox="1"/>
          <p:nvPr/>
        </p:nvSpPr>
        <p:spPr>
          <a:xfrm>
            <a:off x="2672561" y="5385118"/>
            <a:ext cx="2755883" cy="400110"/>
          </a:xfrm>
          <a:prstGeom prst="rect">
            <a:avLst/>
          </a:prstGeom>
          <a:solidFill>
            <a:schemeClr val="bg1"/>
          </a:solidFill>
        </p:spPr>
        <p:txBody>
          <a:bodyPr wrap="none" rtlCol="0">
            <a:spAutoFit/>
          </a:bodyPr>
          <a:lstStyle/>
          <a:p>
            <a:r>
              <a:rPr kumimoji="1"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0.5 </a:t>
            </a:r>
            <a:r>
              <a:rPr lang="el-GR" altLang="ko-KR" sz="2000">
                <a:solidFill>
                  <a:schemeClr val="tx1"/>
                </a:solidFill>
                <a:latin typeface="Roboto" panose="02000000000000000000" pitchFamily="2" charset="0"/>
                <a:ea typeface="Roboto" panose="02000000000000000000" pitchFamily="2" charset="0"/>
                <a:cs typeface="Roboto" panose="02000000000000000000" pitchFamily="2" charset="0"/>
              </a:rPr>
              <a:t>μ</a:t>
            </a: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s      2 </a:t>
            </a:r>
            <a:r>
              <a:rPr lang="el-GR" altLang="ko-KR" sz="2000">
                <a:solidFill>
                  <a:schemeClr val="tx1"/>
                </a:solidFill>
                <a:latin typeface="Roboto" panose="02000000000000000000" pitchFamily="2" charset="0"/>
                <a:ea typeface="Roboto" panose="02000000000000000000" pitchFamily="2" charset="0"/>
                <a:cs typeface="Roboto" panose="02000000000000000000" pitchFamily="2" charset="0"/>
              </a:rPr>
              <a:t>μ</a:t>
            </a: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s        8 </a:t>
            </a:r>
            <a:r>
              <a:rPr lang="el-GR" altLang="ko-KR" sz="2000">
                <a:solidFill>
                  <a:schemeClr val="tx1"/>
                </a:solidFill>
                <a:latin typeface="Roboto" panose="02000000000000000000" pitchFamily="2" charset="0"/>
                <a:ea typeface="Roboto" panose="02000000000000000000" pitchFamily="2" charset="0"/>
                <a:cs typeface="Roboto" panose="02000000000000000000" pitchFamily="2" charset="0"/>
              </a:rPr>
              <a:t>μ</a:t>
            </a: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s</a:t>
            </a:r>
            <a:endParaRPr kumimoji="1" lang="ko-KR" altLang="en-US" sz="2000">
              <a:solidFill>
                <a:schemeClr val="tx1"/>
              </a:solidFill>
              <a:latin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F1DF3C88-BCA6-0EC8-D7C2-BE2B076A293C}"/>
              </a:ext>
            </a:extLst>
          </p:cNvPr>
          <p:cNvSpPr txBox="1"/>
          <p:nvPr/>
        </p:nvSpPr>
        <p:spPr>
          <a:xfrm>
            <a:off x="6260394" y="5820621"/>
            <a:ext cx="1398140" cy="400110"/>
          </a:xfrm>
          <a:prstGeom prst="rect">
            <a:avLst/>
          </a:prstGeom>
          <a:solidFill>
            <a:schemeClr val="bg1"/>
          </a:solidFill>
        </p:spPr>
        <p:txBody>
          <a:bodyPr wrap="none" rtlCol="0">
            <a:spAutoFit/>
          </a:bodyPr>
          <a:lstStyle/>
          <a:p>
            <a:pPr algn="l"/>
            <a:r>
              <a:rPr kumimoji="1"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50K nodes</a:t>
            </a:r>
            <a:endParaRPr kumimoji="1" lang="ko-KR" altLang="en-US" sz="2000">
              <a:solidFill>
                <a:schemeClr val="tx1"/>
              </a:solidFill>
              <a:latin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5D81C1B5-760C-B074-9557-FEAA3113C25F}"/>
              </a:ext>
            </a:extLst>
          </p:cNvPr>
          <p:cNvSpPr txBox="1"/>
          <p:nvPr/>
        </p:nvSpPr>
        <p:spPr>
          <a:xfrm>
            <a:off x="5650904" y="5400508"/>
            <a:ext cx="2755883" cy="400110"/>
          </a:xfrm>
          <a:prstGeom prst="rect">
            <a:avLst/>
          </a:prstGeom>
          <a:solidFill>
            <a:schemeClr val="bg1"/>
          </a:solidFill>
        </p:spPr>
        <p:txBody>
          <a:bodyPr wrap="none" rtlCol="0">
            <a:spAutoFit/>
          </a:bodyPr>
          <a:lstStyle/>
          <a:p>
            <a:r>
              <a:rPr kumimoji="1"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0.5 </a:t>
            </a:r>
            <a:r>
              <a:rPr lang="el-GR" altLang="ko-KR" sz="2000">
                <a:solidFill>
                  <a:schemeClr val="tx1"/>
                </a:solidFill>
                <a:latin typeface="Roboto" panose="02000000000000000000" pitchFamily="2" charset="0"/>
                <a:ea typeface="Roboto" panose="02000000000000000000" pitchFamily="2" charset="0"/>
                <a:cs typeface="Roboto" panose="02000000000000000000" pitchFamily="2" charset="0"/>
              </a:rPr>
              <a:t>μ</a:t>
            </a: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s      2 </a:t>
            </a:r>
            <a:r>
              <a:rPr lang="el-GR" altLang="ko-KR" sz="2000">
                <a:solidFill>
                  <a:schemeClr val="tx1"/>
                </a:solidFill>
                <a:latin typeface="Roboto" panose="02000000000000000000" pitchFamily="2" charset="0"/>
                <a:ea typeface="Roboto" panose="02000000000000000000" pitchFamily="2" charset="0"/>
                <a:cs typeface="Roboto" panose="02000000000000000000" pitchFamily="2" charset="0"/>
              </a:rPr>
              <a:t>μ</a:t>
            </a: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s        8 </a:t>
            </a:r>
            <a:r>
              <a:rPr lang="el-GR" altLang="ko-KR" sz="2000">
                <a:solidFill>
                  <a:schemeClr val="tx1"/>
                </a:solidFill>
                <a:latin typeface="Roboto" panose="02000000000000000000" pitchFamily="2" charset="0"/>
                <a:ea typeface="Roboto" panose="02000000000000000000" pitchFamily="2" charset="0"/>
                <a:cs typeface="Roboto" panose="02000000000000000000" pitchFamily="2" charset="0"/>
              </a:rPr>
              <a:t>μ</a:t>
            </a: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s</a:t>
            </a:r>
            <a:endParaRPr kumimoji="1" lang="ko-KR" altLang="en-US" sz="2000">
              <a:solidFill>
                <a:schemeClr val="tx1"/>
              </a:solidFill>
              <a:latin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16534B66-1E11-6BA8-72F2-2FBD2DEE709F}"/>
              </a:ext>
            </a:extLst>
          </p:cNvPr>
          <p:cNvSpPr txBox="1"/>
          <p:nvPr/>
        </p:nvSpPr>
        <p:spPr>
          <a:xfrm>
            <a:off x="9202506" y="5820621"/>
            <a:ext cx="1542410" cy="400110"/>
          </a:xfrm>
          <a:prstGeom prst="rect">
            <a:avLst/>
          </a:prstGeom>
          <a:solidFill>
            <a:schemeClr val="bg1"/>
          </a:solidFill>
        </p:spPr>
        <p:txBody>
          <a:bodyPr wrap="none" rtlCol="0">
            <a:spAutoFit/>
          </a:bodyPr>
          <a:lstStyle/>
          <a:p>
            <a:pPr algn="l"/>
            <a:r>
              <a:rPr kumimoji="1"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100K nodes</a:t>
            </a:r>
            <a:endParaRPr kumimoji="1" lang="ko-KR" altLang="en-US" sz="2000">
              <a:solidFill>
                <a:schemeClr val="tx1"/>
              </a:solidFill>
              <a:latin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A6C6823B-D184-2015-04F5-F73D8B599BF1}"/>
              </a:ext>
            </a:extLst>
          </p:cNvPr>
          <p:cNvSpPr txBox="1"/>
          <p:nvPr/>
        </p:nvSpPr>
        <p:spPr>
          <a:xfrm>
            <a:off x="8534024" y="5400508"/>
            <a:ext cx="2755883" cy="400110"/>
          </a:xfrm>
          <a:prstGeom prst="rect">
            <a:avLst/>
          </a:prstGeom>
          <a:solidFill>
            <a:schemeClr val="bg1"/>
          </a:solidFill>
        </p:spPr>
        <p:txBody>
          <a:bodyPr wrap="none" rtlCol="0">
            <a:spAutoFit/>
          </a:bodyPr>
          <a:lstStyle/>
          <a:p>
            <a:r>
              <a:rPr kumimoji="1"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0.5 </a:t>
            </a:r>
            <a:r>
              <a:rPr lang="el-GR" altLang="ko-KR" sz="2000">
                <a:solidFill>
                  <a:schemeClr val="tx1"/>
                </a:solidFill>
                <a:latin typeface="Roboto" panose="02000000000000000000" pitchFamily="2" charset="0"/>
                <a:ea typeface="Roboto" panose="02000000000000000000" pitchFamily="2" charset="0"/>
                <a:cs typeface="Roboto" panose="02000000000000000000" pitchFamily="2" charset="0"/>
              </a:rPr>
              <a:t>μ</a:t>
            </a: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s      2 </a:t>
            </a:r>
            <a:r>
              <a:rPr lang="el-GR" altLang="ko-KR" sz="2000">
                <a:solidFill>
                  <a:schemeClr val="tx1"/>
                </a:solidFill>
                <a:latin typeface="Roboto" panose="02000000000000000000" pitchFamily="2" charset="0"/>
                <a:ea typeface="Roboto" panose="02000000000000000000" pitchFamily="2" charset="0"/>
                <a:cs typeface="Roboto" panose="02000000000000000000" pitchFamily="2" charset="0"/>
              </a:rPr>
              <a:t>μ</a:t>
            </a: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s        8 </a:t>
            </a:r>
            <a:r>
              <a:rPr lang="el-GR" altLang="ko-KR" sz="2000">
                <a:solidFill>
                  <a:schemeClr val="tx1"/>
                </a:solidFill>
                <a:latin typeface="Roboto" panose="02000000000000000000" pitchFamily="2" charset="0"/>
                <a:ea typeface="Roboto" panose="02000000000000000000" pitchFamily="2" charset="0"/>
                <a:cs typeface="Roboto" panose="02000000000000000000" pitchFamily="2" charset="0"/>
              </a:rPr>
              <a:t>μ</a:t>
            </a: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s</a:t>
            </a:r>
            <a:endParaRPr kumimoji="1" lang="ko-KR" altLang="en-US" sz="2000">
              <a:solidFill>
                <a:schemeClr val="tx1"/>
              </a:solidFill>
              <a:latin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171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632CD-9DF8-523C-2028-6701925ED1CC}"/>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5ECDA972-9F81-EBEC-246E-626BBC7E2A60}"/>
              </a:ext>
            </a:extLst>
          </p:cNvPr>
          <p:cNvSpPr>
            <a:spLocks noGrp="1"/>
          </p:cNvSpPr>
          <p:nvPr>
            <p:ph type="title"/>
          </p:nvPr>
        </p:nvSpPr>
        <p:spPr/>
        <p:txBody>
          <a:bodyPr/>
          <a:lstStyle/>
          <a:p>
            <a:r>
              <a:rPr lang="en-US" altLang="ko-KR" spc="-150"/>
              <a:t>Summary</a:t>
            </a:r>
            <a:endParaRPr lang="ko-KR" altLang="en-US" spc="-150"/>
          </a:p>
        </p:txBody>
      </p:sp>
      <p:sp>
        <p:nvSpPr>
          <p:cNvPr id="3" name="텍스트 개체 틀 2">
            <a:extLst>
              <a:ext uri="{FF2B5EF4-FFF2-40B4-BE49-F238E27FC236}">
                <a16:creationId xmlns:a16="http://schemas.microsoft.com/office/drawing/2014/main" id="{D68D3A67-AE34-9F92-A87C-B75FC9ED8E05}"/>
              </a:ext>
            </a:extLst>
          </p:cNvPr>
          <p:cNvSpPr>
            <a:spLocks noGrp="1"/>
          </p:cNvSpPr>
          <p:nvPr>
            <p:ph type="body" idx="1"/>
          </p:nvPr>
        </p:nvSpPr>
        <p:spPr>
          <a:xfrm>
            <a:off x="609601" y="1286934"/>
            <a:ext cx="11329218" cy="5410851"/>
          </a:xfrm>
        </p:spPr>
        <p:txBody>
          <a:bodyPr/>
          <a:lstStyle/>
          <a:p>
            <a:r>
              <a:rPr lang="en-US" altLang="ko-KR" dirty="0"/>
              <a:t>Existing programming models trade off programmability and performance in inter-kernel control flow</a:t>
            </a:r>
            <a:endParaRPr lang="en-US" altLang="ko-KR" i="1" dirty="0"/>
          </a:p>
          <a:p>
            <a:r>
              <a:rPr lang="ko-KR" altLang="ko-KR" dirty="0" err="1"/>
              <a:t>Arachne</a:t>
            </a:r>
            <a:r>
              <a:rPr lang="ko-KR" altLang="ko-KR" dirty="0"/>
              <a:t> </a:t>
            </a:r>
            <a:r>
              <a:rPr lang="ko-KR" altLang="ko-KR" dirty="0" err="1"/>
              <a:t>enables</a:t>
            </a:r>
            <a:r>
              <a:rPr lang="ko-KR" altLang="ko-KR" dirty="0"/>
              <a:t> </a:t>
            </a:r>
            <a:r>
              <a:rPr lang="en-US" altLang="ko-KR" dirty="0"/>
              <a:t>effective NDP offloading through</a:t>
            </a:r>
            <a:r>
              <a:rPr lang="ko-KR" altLang="ko-KR" dirty="0"/>
              <a:t>:</a:t>
            </a:r>
            <a:endParaRPr lang="en-US" altLang="ko-KR" dirty="0"/>
          </a:p>
          <a:p>
            <a:pPr lvl="1"/>
            <a:r>
              <a:rPr lang="en-US" altLang="ko-KR" b="1" dirty="0"/>
              <a:t>Device-driven control flow</a:t>
            </a:r>
            <a:r>
              <a:rPr lang="en-US" altLang="ko-KR" dirty="0"/>
              <a:t> via </a:t>
            </a:r>
            <a:r>
              <a:rPr lang="en-US" altLang="ko-KR" dirty="0">
                <a:latin typeface="D2Coding ligature" panose="020B0609020101020101" pitchFamily="49" charset="-127"/>
                <a:ea typeface="D2Coding ligature" panose="020B0609020101020101" pitchFamily="49" charset="-127"/>
              </a:rPr>
              <a:t>device_main()</a:t>
            </a:r>
            <a:endParaRPr lang="en-US" altLang="ko-KR" dirty="0"/>
          </a:p>
          <a:p>
            <a:pPr lvl="1"/>
            <a:r>
              <a:rPr lang="en-US" altLang="ko-KR" b="1" dirty="0"/>
              <a:t>Class abstraction of NDP tasks</a:t>
            </a:r>
            <a:r>
              <a:rPr lang="en-US" altLang="ko-KR" dirty="0"/>
              <a:t> </a:t>
            </a:r>
          </a:p>
          <a:p>
            <a:pPr lvl="1"/>
            <a:r>
              <a:rPr lang="en-US" altLang="ko-KR" b="1" dirty="0"/>
              <a:t>Highway extended for M</a:t>
            </a:r>
            <a:r>
              <a:rPr lang="en-US" altLang="ko-KR" b="1" baseline="30000" dirty="0"/>
              <a:t>2</a:t>
            </a:r>
            <a:r>
              <a:rPr lang="en-US" altLang="ko-KR" b="1" dirty="0"/>
              <a:t>NDP</a:t>
            </a:r>
            <a:endParaRPr lang="en-US" altLang="ko-KR" dirty="0"/>
          </a:p>
          <a:p>
            <a:r>
              <a:rPr lang="en-US" altLang="ko-KR" dirty="0"/>
              <a:t>Arachne achieved up to </a:t>
            </a:r>
            <a:r>
              <a:rPr lang="en-US" altLang="ko-KR" b="1" dirty="0"/>
              <a:t>8.3× speedup</a:t>
            </a:r>
            <a:r>
              <a:rPr lang="en-US" altLang="ko-KR" dirty="0"/>
              <a:t> for SSSP over host-driven inter-kernel control flow while </a:t>
            </a:r>
            <a:r>
              <a:rPr lang="en-US" altLang="ko-KR" b="1" dirty="0"/>
              <a:t>enabling intuitive kernel programming</a:t>
            </a:r>
            <a:r>
              <a:rPr lang="en-US" altLang="ko-KR" dirty="0"/>
              <a:t> for M</a:t>
            </a:r>
            <a:r>
              <a:rPr lang="en-US" altLang="ko-KR" baseline="30000" dirty="0"/>
              <a:t>2</a:t>
            </a:r>
            <a:r>
              <a:rPr lang="en-US" altLang="ko-KR" dirty="0"/>
              <a:t>NDP</a:t>
            </a:r>
            <a:endParaRPr lang="en-US" altLang="ko-KR" i="1" dirty="0"/>
          </a:p>
          <a:p>
            <a:r>
              <a:rPr lang="en-US" altLang="ko-KR" dirty="0"/>
              <a:t>Ongoing work:</a:t>
            </a:r>
          </a:p>
          <a:p>
            <a:pPr lvl="1"/>
            <a:r>
              <a:rPr lang="en-US" altLang="ko-KR" dirty="0"/>
              <a:t>Evaluate Arachne with additional diverse workloads</a:t>
            </a:r>
          </a:p>
          <a:p>
            <a:pPr lvl="1"/>
            <a:r>
              <a:rPr lang="en-US" altLang="ko-KR" dirty="0"/>
              <a:t>Support asynchronous kernel launches in </a:t>
            </a:r>
            <a:r>
              <a:rPr lang="en-US" altLang="ko-KR" dirty="0">
                <a:latin typeface="D2Coding ligature" panose="020B0609020101020101" pitchFamily="49" charset="-127"/>
                <a:ea typeface="D2Coding ligature" panose="020B0609020101020101" pitchFamily="49" charset="-127"/>
              </a:rPr>
              <a:t>device_main()</a:t>
            </a:r>
            <a:endParaRPr lang="en-US" altLang="ko-KR" dirty="0"/>
          </a:p>
        </p:txBody>
      </p:sp>
      <p:sp>
        <p:nvSpPr>
          <p:cNvPr id="4" name="슬라이드 번호 개체 틀 3">
            <a:extLst>
              <a:ext uri="{FF2B5EF4-FFF2-40B4-BE49-F238E27FC236}">
                <a16:creationId xmlns:a16="http://schemas.microsoft.com/office/drawing/2014/main" id="{0C1E9006-E53E-9832-AACE-D5639E0209AB}"/>
              </a:ext>
            </a:extLst>
          </p:cNvPr>
          <p:cNvSpPr>
            <a:spLocks noGrp="1"/>
          </p:cNvSpPr>
          <p:nvPr>
            <p:ph type="sldNum" idx="12"/>
          </p:nvPr>
        </p:nvSpPr>
        <p:spPr/>
        <p:txBody>
          <a:bodyPr/>
          <a:lstStyle/>
          <a:p>
            <a:fld id="{11471D13-A809-49ED-9C29-402759C12C88}" type="slidenum">
              <a:rPr lang="ko-KR" altLang="en-US" smtClean="0"/>
              <a:t>14</a:t>
            </a:fld>
            <a:endParaRPr lang="ko-KR" altLang="en-US"/>
          </a:p>
        </p:txBody>
      </p:sp>
    </p:spTree>
    <p:extLst>
      <p:ext uri="{BB962C8B-B14F-4D97-AF65-F5344CB8AC3E}">
        <p14:creationId xmlns:p14="http://schemas.microsoft.com/office/powerpoint/2010/main" val="17748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BE06D-CEB7-27AC-69C7-740B117C18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2BF1B0-DAF7-03C8-2417-06FD8B4FF69F}"/>
              </a:ext>
            </a:extLst>
          </p:cNvPr>
          <p:cNvSpPr>
            <a:spLocks noGrp="1"/>
          </p:cNvSpPr>
          <p:nvPr>
            <p:ph type="title"/>
          </p:nvPr>
        </p:nvSpPr>
        <p:spPr>
          <a:xfrm>
            <a:off x="1129166" y="1478280"/>
            <a:ext cx="9569313" cy="2327915"/>
          </a:xfrm>
        </p:spPr>
        <p:txBody>
          <a:bodyPr>
            <a:normAutofit/>
          </a:bodyPr>
          <a:lstStyle/>
          <a:p>
            <a:r>
              <a:rPr lang="en-US" sz="6000"/>
              <a:t>Q&amp;A</a:t>
            </a:r>
            <a:endParaRPr lang="en-KR" sz="6000"/>
          </a:p>
        </p:txBody>
      </p:sp>
      <p:sp>
        <p:nvSpPr>
          <p:cNvPr id="5" name="Text Placeholder 4">
            <a:extLst>
              <a:ext uri="{FF2B5EF4-FFF2-40B4-BE49-F238E27FC236}">
                <a16:creationId xmlns:a16="http://schemas.microsoft.com/office/drawing/2014/main" id="{9D286D3F-0121-F02E-5F37-8B531369F096}"/>
              </a:ext>
            </a:extLst>
          </p:cNvPr>
          <p:cNvSpPr>
            <a:spLocks noGrp="1"/>
          </p:cNvSpPr>
          <p:nvPr>
            <p:ph type="body" idx="1"/>
          </p:nvPr>
        </p:nvSpPr>
        <p:spPr/>
        <p:txBody>
          <a:bodyPr/>
          <a:lstStyle/>
          <a:p>
            <a:endParaRPr lang="en-KR"/>
          </a:p>
        </p:txBody>
      </p:sp>
      <p:sp>
        <p:nvSpPr>
          <p:cNvPr id="2" name="Slide Number Placeholder 1">
            <a:extLst>
              <a:ext uri="{FF2B5EF4-FFF2-40B4-BE49-F238E27FC236}">
                <a16:creationId xmlns:a16="http://schemas.microsoft.com/office/drawing/2014/main" id="{75E4DC2F-CD47-4C7F-4258-753A1866B6E8}"/>
              </a:ext>
            </a:extLst>
          </p:cNvPr>
          <p:cNvSpPr>
            <a:spLocks noGrp="1"/>
          </p:cNvSpPr>
          <p:nvPr>
            <p:ph type="sldNum" sz="quarter" idx="12"/>
          </p:nvPr>
        </p:nvSpPr>
        <p:spPr/>
        <p:txBody>
          <a:bodyPr/>
          <a:lstStyle/>
          <a:p>
            <a:fld id="{11471D13-A809-49ED-9C29-402759C12C88}" type="slidenum">
              <a:rPr lang="ko-KR" altLang="en-US" smtClean="0"/>
              <a:t>15</a:t>
            </a:fld>
            <a:endParaRPr lang="ko-KR" altLang="en-US"/>
          </a:p>
        </p:txBody>
      </p:sp>
    </p:spTree>
    <p:extLst>
      <p:ext uri="{BB962C8B-B14F-4D97-AF65-F5344CB8AC3E}">
        <p14:creationId xmlns:p14="http://schemas.microsoft.com/office/powerpoint/2010/main" val="382453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40229C-9926-CB48-045E-62DC3B72535C}"/>
              </a:ext>
            </a:extLst>
          </p:cNvPr>
          <p:cNvSpPr>
            <a:spLocks noGrp="1"/>
          </p:cNvSpPr>
          <p:nvPr>
            <p:ph type="title"/>
          </p:nvPr>
        </p:nvSpPr>
        <p:spPr>
          <a:xfrm>
            <a:off x="1129166" y="2915920"/>
            <a:ext cx="9569313" cy="890275"/>
          </a:xfrm>
        </p:spPr>
        <p:txBody>
          <a:bodyPr>
            <a:normAutofit/>
          </a:bodyPr>
          <a:lstStyle/>
          <a:p>
            <a:r>
              <a:rPr lang="en-US"/>
              <a:t>Backup Slides</a:t>
            </a:r>
            <a:endParaRPr lang="en-KR"/>
          </a:p>
        </p:txBody>
      </p:sp>
      <p:sp>
        <p:nvSpPr>
          <p:cNvPr id="5" name="Text Placeholder 4">
            <a:extLst>
              <a:ext uri="{FF2B5EF4-FFF2-40B4-BE49-F238E27FC236}">
                <a16:creationId xmlns:a16="http://schemas.microsoft.com/office/drawing/2014/main" id="{12E597D0-5124-F3B3-272C-05C120DEBE0B}"/>
              </a:ext>
            </a:extLst>
          </p:cNvPr>
          <p:cNvSpPr>
            <a:spLocks noGrp="1"/>
          </p:cNvSpPr>
          <p:nvPr>
            <p:ph type="body" idx="1"/>
          </p:nvPr>
        </p:nvSpPr>
        <p:spPr/>
        <p:txBody>
          <a:bodyPr/>
          <a:lstStyle/>
          <a:p>
            <a:endParaRPr lang="en-KR"/>
          </a:p>
        </p:txBody>
      </p:sp>
      <p:sp>
        <p:nvSpPr>
          <p:cNvPr id="2" name="Slide Number Placeholder 1">
            <a:extLst>
              <a:ext uri="{FF2B5EF4-FFF2-40B4-BE49-F238E27FC236}">
                <a16:creationId xmlns:a16="http://schemas.microsoft.com/office/drawing/2014/main" id="{E0508D36-5A4E-804E-66DC-9AE081CD7050}"/>
              </a:ext>
            </a:extLst>
          </p:cNvPr>
          <p:cNvSpPr>
            <a:spLocks noGrp="1"/>
          </p:cNvSpPr>
          <p:nvPr>
            <p:ph type="sldNum" sz="quarter" idx="12"/>
          </p:nvPr>
        </p:nvSpPr>
        <p:spPr/>
        <p:txBody>
          <a:bodyPr/>
          <a:lstStyle/>
          <a:p>
            <a:fld id="{11471D13-A809-49ED-9C29-402759C12C88}" type="slidenum">
              <a:rPr lang="ko-KR" altLang="en-US" smtClean="0"/>
              <a:t>16</a:t>
            </a:fld>
            <a:endParaRPr lang="ko-KR" altLang="en-US"/>
          </a:p>
        </p:txBody>
      </p:sp>
    </p:spTree>
    <p:extLst>
      <p:ext uri="{BB962C8B-B14F-4D97-AF65-F5344CB8AC3E}">
        <p14:creationId xmlns:p14="http://schemas.microsoft.com/office/powerpoint/2010/main" val="235771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70547C52-A0B1-9370-CDEF-2FD06DF876B9}"/>
              </a:ext>
            </a:extLst>
          </p:cNvPr>
          <p:cNvSpPr>
            <a:spLocks noGrp="1"/>
          </p:cNvSpPr>
          <p:nvPr>
            <p:ph type="body" idx="1"/>
          </p:nvPr>
        </p:nvSpPr>
        <p:spPr/>
        <p:txBody>
          <a:bodyPr/>
          <a:lstStyle/>
          <a:p>
            <a:r>
              <a:rPr lang="en-US" altLang="ko-KR" dirty="0"/>
              <a:t>Google’s Highway SIMD Library enables portable SIMD programming in C++ by providing target-agnostic SIMD operations wrapping with target-specific SIMD intrinsics.</a:t>
            </a:r>
            <a:endParaRPr lang="ko-KR" altLang="en-US" dirty="0"/>
          </a:p>
        </p:txBody>
      </p:sp>
      <p:sp>
        <p:nvSpPr>
          <p:cNvPr id="7" name="사각형: 모서리가 접힌 도형 6">
            <a:extLst>
              <a:ext uri="{FF2B5EF4-FFF2-40B4-BE49-F238E27FC236}">
                <a16:creationId xmlns:a16="http://schemas.microsoft.com/office/drawing/2014/main" id="{BA5655C7-6F8E-A78D-E701-EFF5B37F0FE2}"/>
              </a:ext>
            </a:extLst>
          </p:cNvPr>
          <p:cNvSpPr/>
          <p:nvPr/>
        </p:nvSpPr>
        <p:spPr>
          <a:xfrm>
            <a:off x="1123665" y="3034096"/>
            <a:ext cx="5524785" cy="2271329"/>
          </a:xfrm>
          <a:prstGeom prst="foldedCorner">
            <a:avLst>
              <a:gd name="adj" fmla="val 16523"/>
            </a:avLst>
          </a:prstGeom>
          <a:solidFill>
            <a:schemeClr val="bg1">
              <a:lumMod val="9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2C953E4C-5E49-C273-275F-97DD504AB556}"/>
              </a:ext>
            </a:extLst>
          </p:cNvPr>
          <p:cNvSpPr txBox="1"/>
          <p:nvPr/>
        </p:nvSpPr>
        <p:spPr>
          <a:xfrm>
            <a:off x="1145749" y="3043621"/>
            <a:ext cx="5442516" cy="2246769"/>
          </a:xfrm>
          <a:prstGeom prst="rect">
            <a:avLst/>
          </a:prstGeom>
          <a:noFill/>
        </p:spPr>
        <p:txBody>
          <a:bodyPr wrap="none" rtlCol="0">
            <a:spAutoFit/>
          </a:bodyPr>
          <a:lstStyle/>
          <a:p>
            <a:pPr algn="l"/>
            <a:r>
              <a:rPr lang="en-US" altLang="ko-KR" sz="2000" dirty="0">
                <a:solidFill>
                  <a:schemeClr val="accent2"/>
                </a:solidFill>
                <a:latin typeface="D2Coding" panose="020B0609020101020101" pitchFamily="49" charset="-127"/>
                <a:ea typeface="D2Coding" panose="020B0609020101020101" pitchFamily="49" charset="-127"/>
              </a:rPr>
              <a:t>void</a:t>
            </a:r>
            <a:r>
              <a:rPr lang="en-US" altLang="ko-KR" sz="2000" dirty="0">
                <a:latin typeface="D2Coding" panose="020B0609020101020101" pitchFamily="49" charset="-127"/>
                <a:ea typeface="D2Coding" panose="020B0609020101020101" pitchFamily="49" charset="-127"/>
              </a:rPr>
              <a:t> </a:t>
            </a:r>
            <a:r>
              <a:rPr lang="en-US" altLang="ko-KR" sz="2000" dirty="0" err="1">
                <a:solidFill>
                  <a:srgbClr val="0070C0"/>
                </a:solidFill>
                <a:latin typeface="D2Coding" panose="020B0609020101020101" pitchFamily="49" charset="-127"/>
                <a:ea typeface="D2Coding" panose="020B0609020101020101" pitchFamily="49" charset="-127"/>
              </a:rPr>
              <a:t>vector_add</a:t>
            </a:r>
            <a:r>
              <a:rPr lang="en-US" altLang="ko-KR" sz="2000" dirty="0">
                <a:latin typeface="D2Coding" panose="020B0609020101020101" pitchFamily="49" charset="-127"/>
                <a:ea typeface="D2Coding" panose="020B0609020101020101" pitchFamily="49" charset="-127"/>
              </a:rPr>
              <a:t>(</a:t>
            </a:r>
            <a:r>
              <a:rPr lang="en-US" altLang="ko-KR" sz="2000" dirty="0">
                <a:solidFill>
                  <a:schemeClr val="accent2"/>
                </a:solidFill>
                <a:latin typeface="D2Coding" panose="020B0609020101020101" pitchFamily="49" charset="-127"/>
                <a:ea typeface="D2Coding" panose="020B0609020101020101" pitchFamily="49" charset="-127"/>
              </a:rPr>
              <a:t>int</a:t>
            </a:r>
            <a:r>
              <a:rPr lang="en-US" altLang="ko-KR" sz="2000" dirty="0">
                <a:latin typeface="D2Coding" panose="020B0609020101020101" pitchFamily="49" charset="-127"/>
                <a:ea typeface="D2Coding" panose="020B0609020101020101" pitchFamily="49" charset="-127"/>
              </a:rPr>
              <a:t> *a, </a:t>
            </a:r>
            <a:r>
              <a:rPr lang="en-US" altLang="ko-KR" sz="2000" dirty="0">
                <a:solidFill>
                  <a:schemeClr val="accent2"/>
                </a:solidFill>
                <a:latin typeface="D2Coding" panose="020B0609020101020101" pitchFamily="49" charset="-127"/>
                <a:ea typeface="D2Coding" panose="020B0609020101020101" pitchFamily="49" charset="-127"/>
              </a:rPr>
              <a:t>int</a:t>
            </a:r>
            <a:r>
              <a:rPr lang="en-US" altLang="ko-KR" sz="2000" dirty="0">
                <a:latin typeface="D2Coding" panose="020B0609020101020101" pitchFamily="49" charset="-127"/>
                <a:ea typeface="D2Coding" panose="020B0609020101020101" pitchFamily="49" charset="-127"/>
              </a:rPr>
              <a:t> *b, </a:t>
            </a:r>
            <a:r>
              <a:rPr lang="en-US" altLang="ko-KR" sz="2000" dirty="0">
                <a:solidFill>
                  <a:schemeClr val="accent2"/>
                </a:solidFill>
                <a:latin typeface="D2Coding" panose="020B0609020101020101" pitchFamily="49" charset="-127"/>
                <a:ea typeface="D2Coding" panose="020B0609020101020101" pitchFamily="49" charset="-127"/>
              </a:rPr>
              <a:t>int</a:t>
            </a:r>
            <a:r>
              <a:rPr lang="en-US" altLang="ko-KR" sz="2000" dirty="0">
                <a:latin typeface="D2Coding" panose="020B0609020101020101" pitchFamily="49" charset="-127"/>
                <a:ea typeface="D2Coding" panose="020B0609020101020101" pitchFamily="49" charset="-127"/>
              </a:rPr>
              <a:t> *c) {</a:t>
            </a:r>
          </a:p>
          <a:p>
            <a:pPr algn="l"/>
            <a:r>
              <a:rPr lang="en-US" altLang="ko-KR" sz="2000" dirty="0">
                <a:latin typeface="D2Coding" panose="020B0609020101020101" pitchFamily="49" charset="-127"/>
                <a:ea typeface="D2Coding" panose="020B0609020101020101" pitchFamily="49" charset="-127"/>
              </a:rPr>
              <a:t>  </a:t>
            </a:r>
            <a:r>
              <a:rPr lang="en-US" altLang="ko-KR" sz="2000" dirty="0">
                <a:solidFill>
                  <a:srgbClr val="E28700"/>
                </a:solidFill>
                <a:latin typeface="D2Coding" panose="020B0609020101020101" pitchFamily="49" charset="-127"/>
                <a:ea typeface="D2Coding" panose="020B0609020101020101" pitchFamily="49" charset="-127"/>
              </a:rPr>
              <a:t>HWY</a:t>
            </a:r>
            <a:r>
              <a:rPr lang="en-US" altLang="ko-KR" sz="2000" dirty="0">
                <a:latin typeface="D2Coding" panose="020B0609020101020101" pitchFamily="49" charset="-127"/>
                <a:ea typeface="D2Coding" panose="020B0609020101020101" pitchFamily="49" charset="-127"/>
              </a:rPr>
              <a:t>::</a:t>
            </a:r>
            <a:r>
              <a:rPr lang="en-US" altLang="ko-KR" sz="2000" dirty="0" err="1">
                <a:solidFill>
                  <a:srgbClr val="E28700"/>
                </a:solidFill>
                <a:latin typeface="D2Coding" panose="020B0609020101020101" pitchFamily="49" charset="-127"/>
                <a:ea typeface="D2Coding" panose="020B0609020101020101" pitchFamily="49" charset="-127"/>
              </a:rPr>
              <a:t>Simd</a:t>
            </a:r>
            <a:r>
              <a:rPr lang="en-US" altLang="ko-KR" sz="2000" dirty="0">
                <a:latin typeface="D2Coding" panose="020B0609020101020101" pitchFamily="49" charset="-127"/>
                <a:ea typeface="D2Coding" panose="020B0609020101020101" pitchFamily="49" charset="-127"/>
              </a:rPr>
              <a:t>&lt;</a:t>
            </a:r>
            <a:r>
              <a:rPr lang="en-US" altLang="ko-KR" sz="2000" dirty="0">
                <a:solidFill>
                  <a:schemeClr val="accent2"/>
                </a:solidFill>
                <a:latin typeface="D2Coding" panose="020B0609020101020101" pitchFamily="49" charset="-127"/>
                <a:ea typeface="D2Coding" panose="020B0609020101020101" pitchFamily="49" charset="-127"/>
              </a:rPr>
              <a:t>int</a:t>
            </a:r>
            <a:r>
              <a:rPr lang="en-US" altLang="ko-KR" sz="2000" dirty="0">
                <a:latin typeface="D2Coding" panose="020B0609020101020101" pitchFamily="49" charset="-127"/>
                <a:ea typeface="D2Coding" panose="020B0609020101020101" pitchFamily="49" charset="-127"/>
              </a:rPr>
              <a:t>, 8&gt; D;</a:t>
            </a:r>
          </a:p>
          <a:p>
            <a:r>
              <a:rPr lang="en-US" altLang="ko-KR" sz="2000" dirty="0">
                <a:latin typeface="D2Coding" panose="020B0609020101020101" pitchFamily="49" charset="-127"/>
                <a:ea typeface="D2Coding" panose="020B0609020101020101" pitchFamily="49" charset="-127"/>
              </a:rPr>
              <a:t>  </a:t>
            </a:r>
            <a:r>
              <a:rPr lang="en-US" altLang="ko-KR" sz="2000" dirty="0">
                <a:solidFill>
                  <a:schemeClr val="accent2"/>
                </a:solidFill>
                <a:latin typeface="D2Coding" panose="020B0609020101020101" pitchFamily="49" charset="-127"/>
                <a:ea typeface="D2Coding" panose="020B0609020101020101" pitchFamily="49" charset="-127"/>
              </a:rPr>
              <a:t>auto</a:t>
            </a:r>
            <a:r>
              <a:rPr lang="en-US" altLang="ko-KR" sz="2000" dirty="0">
                <a:latin typeface="D2Coding" panose="020B0609020101020101" pitchFamily="49" charset="-127"/>
                <a:ea typeface="D2Coding" panose="020B0609020101020101" pitchFamily="49" charset="-127"/>
              </a:rPr>
              <a:t> </a:t>
            </a:r>
            <a:r>
              <a:rPr lang="en-US" altLang="ko-KR" sz="2000" dirty="0" err="1">
                <a:latin typeface="D2Coding" panose="020B0609020101020101" pitchFamily="49" charset="-127"/>
                <a:ea typeface="D2Coding" panose="020B0609020101020101" pitchFamily="49" charset="-127"/>
              </a:rPr>
              <a:t>va</a:t>
            </a:r>
            <a:r>
              <a:rPr lang="en-US" altLang="ko-KR" sz="2000" dirty="0">
                <a:latin typeface="D2Coding" panose="020B0609020101020101" pitchFamily="49" charset="-127"/>
                <a:ea typeface="D2Coding" panose="020B0609020101020101" pitchFamily="49" charset="-127"/>
              </a:rPr>
              <a:t> = </a:t>
            </a:r>
            <a:r>
              <a:rPr lang="en-US" altLang="ko-KR" sz="2000" dirty="0">
                <a:solidFill>
                  <a:srgbClr val="E28700"/>
                </a:solidFill>
                <a:latin typeface="D2Coding" panose="020B0609020101020101" pitchFamily="49" charset="-127"/>
                <a:ea typeface="D2Coding" panose="020B0609020101020101" pitchFamily="49" charset="-127"/>
              </a:rPr>
              <a:t>HWY</a:t>
            </a:r>
            <a:r>
              <a:rPr lang="en-US" altLang="ko-KR" sz="2000" dirty="0">
                <a:latin typeface="D2Coding" panose="020B0609020101020101" pitchFamily="49" charset="-127"/>
                <a:ea typeface="D2Coding" panose="020B0609020101020101" pitchFamily="49" charset="-127"/>
              </a:rPr>
              <a:t>::</a:t>
            </a:r>
            <a:r>
              <a:rPr lang="en-US" altLang="ko-KR" sz="2000" dirty="0">
                <a:solidFill>
                  <a:srgbClr val="E28700"/>
                </a:solidFill>
                <a:latin typeface="D2Coding" panose="020B0609020101020101" pitchFamily="49" charset="-127"/>
                <a:ea typeface="D2Coding" panose="020B0609020101020101" pitchFamily="49" charset="-127"/>
              </a:rPr>
              <a:t>Load</a:t>
            </a:r>
            <a:r>
              <a:rPr lang="en-US" altLang="ko-KR" sz="2000" dirty="0">
                <a:latin typeface="D2Coding" panose="020B0609020101020101" pitchFamily="49" charset="-127"/>
                <a:ea typeface="D2Coding" panose="020B0609020101020101" pitchFamily="49" charset="-127"/>
              </a:rPr>
              <a:t>(D, a);</a:t>
            </a:r>
          </a:p>
          <a:p>
            <a:pPr algn="l"/>
            <a:r>
              <a:rPr lang="en-US" altLang="ko-KR" sz="2000" dirty="0">
                <a:latin typeface="D2Coding" panose="020B0609020101020101" pitchFamily="49" charset="-127"/>
                <a:ea typeface="D2Coding" panose="020B0609020101020101" pitchFamily="49" charset="-127"/>
              </a:rPr>
              <a:t>  </a:t>
            </a:r>
            <a:r>
              <a:rPr lang="en-US" altLang="ko-KR" sz="2000" dirty="0">
                <a:solidFill>
                  <a:schemeClr val="accent2"/>
                </a:solidFill>
                <a:latin typeface="D2Coding" panose="020B0609020101020101" pitchFamily="49" charset="-127"/>
                <a:ea typeface="D2Coding" panose="020B0609020101020101" pitchFamily="49" charset="-127"/>
              </a:rPr>
              <a:t>auto</a:t>
            </a:r>
            <a:r>
              <a:rPr lang="en-US" altLang="ko-KR" sz="2000" dirty="0">
                <a:latin typeface="D2Coding" panose="020B0609020101020101" pitchFamily="49" charset="-127"/>
                <a:ea typeface="D2Coding" panose="020B0609020101020101" pitchFamily="49" charset="-127"/>
              </a:rPr>
              <a:t> </a:t>
            </a:r>
            <a:r>
              <a:rPr lang="en-US" altLang="ko-KR" sz="2000" dirty="0" err="1">
                <a:latin typeface="D2Coding" panose="020B0609020101020101" pitchFamily="49" charset="-127"/>
                <a:ea typeface="D2Coding" panose="020B0609020101020101" pitchFamily="49" charset="-127"/>
              </a:rPr>
              <a:t>vb</a:t>
            </a:r>
            <a:r>
              <a:rPr lang="en-US" altLang="ko-KR" sz="2000" dirty="0">
                <a:latin typeface="D2Coding" panose="020B0609020101020101" pitchFamily="49" charset="-127"/>
                <a:ea typeface="D2Coding" panose="020B0609020101020101" pitchFamily="49" charset="-127"/>
              </a:rPr>
              <a:t> = </a:t>
            </a:r>
            <a:r>
              <a:rPr lang="en-US" altLang="ko-KR" sz="2000" dirty="0">
                <a:solidFill>
                  <a:srgbClr val="E28700"/>
                </a:solidFill>
                <a:latin typeface="D2Coding" panose="020B0609020101020101" pitchFamily="49" charset="-127"/>
                <a:ea typeface="D2Coding" panose="020B0609020101020101" pitchFamily="49" charset="-127"/>
              </a:rPr>
              <a:t>HWY</a:t>
            </a:r>
            <a:r>
              <a:rPr lang="en-US" altLang="ko-KR" sz="2000" dirty="0">
                <a:latin typeface="D2Coding" panose="020B0609020101020101" pitchFamily="49" charset="-127"/>
                <a:ea typeface="D2Coding" panose="020B0609020101020101" pitchFamily="49" charset="-127"/>
              </a:rPr>
              <a:t>::</a:t>
            </a:r>
            <a:r>
              <a:rPr lang="en-US" altLang="ko-KR" sz="2000" dirty="0">
                <a:solidFill>
                  <a:srgbClr val="E28700"/>
                </a:solidFill>
                <a:latin typeface="D2Coding" panose="020B0609020101020101" pitchFamily="49" charset="-127"/>
                <a:ea typeface="D2Coding" panose="020B0609020101020101" pitchFamily="49" charset="-127"/>
              </a:rPr>
              <a:t>Load</a:t>
            </a:r>
            <a:r>
              <a:rPr lang="en-US" altLang="ko-KR" sz="2000" dirty="0">
                <a:latin typeface="D2Coding" panose="020B0609020101020101" pitchFamily="49" charset="-127"/>
                <a:ea typeface="D2Coding" panose="020B0609020101020101" pitchFamily="49" charset="-127"/>
              </a:rPr>
              <a:t>(D, b);</a:t>
            </a:r>
          </a:p>
          <a:p>
            <a:pPr algn="l"/>
            <a:r>
              <a:rPr lang="en-US" altLang="ko-KR" sz="2000" dirty="0">
                <a:latin typeface="D2Coding" panose="020B0609020101020101" pitchFamily="49" charset="-127"/>
                <a:ea typeface="D2Coding" panose="020B0609020101020101" pitchFamily="49" charset="-127"/>
              </a:rPr>
              <a:t>  </a:t>
            </a:r>
            <a:r>
              <a:rPr lang="en-US" altLang="ko-KR" sz="2000" dirty="0">
                <a:solidFill>
                  <a:schemeClr val="accent2"/>
                </a:solidFill>
                <a:latin typeface="D2Coding" panose="020B0609020101020101" pitchFamily="49" charset="-127"/>
                <a:ea typeface="D2Coding" panose="020B0609020101020101" pitchFamily="49" charset="-127"/>
              </a:rPr>
              <a:t>auto</a:t>
            </a:r>
            <a:r>
              <a:rPr lang="en-US" altLang="ko-KR" sz="2000" dirty="0">
                <a:latin typeface="D2Coding" panose="020B0609020101020101" pitchFamily="49" charset="-127"/>
                <a:ea typeface="D2Coding" panose="020B0609020101020101" pitchFamily="49" charset="-127"/>
              </a:rPr>
              <a:t> </a:t>
            </a:r>
            <a:r>
              <a:rPr lang="en-US" altLang="ko-KR" sz="2000" dirty="0" err="1">
                <a:latin typeface="D2Coding" panose="020B0609020101020101" pitchFamily="49" charset="-127"/>
                <a:ea typeface="D2Coding" panose="020B0609020101020101" pitchFamily="49" charset="-127"/>
              </a:rPr>
              <a:t>vc</a:t>
            </a:r>
            <a:r>
              <a:rPr lang="en-US" altLang="ko-KR" sz="2000" dirty="0">
                <a:latin typeface="D2Coding" panose="020B0609020101020101" pitchFamily="49" charset="-127"/>
                <a:ea typeface="D2Coding" panose="020B0609020101020101" pitchFamily="49" charset="-127"/>
              </a:rPr>
              <a:t> = </a:t>
            </a:r>
            <a:r>
              <a:rPr lang="en-US" altLang="ko-KR" sz="2000" dirty="0">
                <a:solidFill>
                  <a:srgbClr val="E28700"/>
                </a:solidFill>
                <a:latin typeface="D2Coding" panose="020B0609020101020101" pitchFamily="49" charset="-127"/>
                <a:ea typeface="D2Coding" panose="020B0609020101020101" pitchFamily="49" charset="-127"/>
              </a:rPr>
              <a:t>HWY</a:t>
            </a:r>
            <a:r>
              <a:rPr lang="en-US" altLang="ko-KR" sz="2000" dirty="0">
                <a:latin typeface="D2Coding" panose="020B0609020101020101" pitchFamily="49" charset="-127"/>
                <a:ea typeface="D2Coding" panose="020B0609020101020101" pitchFamily="49" charset="-127"/>
              </a:rPr>
              <a:t>::</a:t>
            </a:r>
            <a:r>
              <a:rPr lang="en-US" altLang="ko-KR" sz="2000" dirty="0">
                <a:solidFill>
                  <a:srgbClr val="E28700"/>
                </a:solidFill>
                <a:latin typeface="D2Coding" panose="020B0609020101020101" pitchFamily="49" charset="-127"/>
                <a:ea typeface="D2Coding" panose="020B0609020101020101" pitchFamily="49" charset="-127"/>
              </a:rPr>
              <a:t>Add</a:t>
            </a:r>
            <a:r>
              <a:rPr lang="en-US" altLang="ko-KR" sz="2000" dirty="0">
                <a:latin typeface="D2Coding" panose="020B0609020101020101" pitchFamily="49" charset="-127"/>
                <a:ea typeface="D2Coding" panose="020B0609020101020101" pitchFamily="49" charset="-127"/>
              </a:rPr>
              <a:t>(</a:t>
            </a:r>
            <a:r>
              <a:rPr lang="en-US" altLang="ko-KR" sz="2000" dirty="0" err="1">
                <a:latin typeface="D2Coding" panose="020B0609020101020101" pitchFamily="49" charset="-127"/>
                <a:ea typeface="D2Coding" panose="020B0609020101020101" pitchFamily="49" charset="-127"/>
              </a:rPr>
              <a:t>va</a:t>
            </a:r>
            <a:r>
              <a:rPr lang="en-US" altLang="ko-KR" sz="2000" dirty="0">
                <a:latin typeface="D2Coding" panose="020B0609020101020101" pitchFamily="49" charset="-127"/>
                <a:ea typeface="D2Coding" panose="020B0609020101020101" pitchFamily="49" charset="-127"/>
              </a:rPr>
              <a:t>, </a:t>
            </a:r>
            <a:r>
              <a:rPr lang="en-US" altLang="ko-KR" sz="2000" dirty="0" err="1">
                <a:latin typeface="D2Coding" panose="020B0609020101020101" pitchFamily="49" charset="-127"/>
                <a:ea typeface="D2Coding" panose="020B0609020101020101" pitchFamily="49" charset="-127"/>
              </a:rPr>
              <a:t>vb</a:t>
            </a:r>
            <a:r>
              <a:rPr lang="en-US" altLang="ko-KR" sz="2000" dirty="0">
                <a:latin typeface="D2Coding" panose="020B0609020101020101" pitchFamily="49" charset="-127"/>
                <a:ea typeface="D2Coding" panose="020B0609020101020101" pitchFamily="49" charset="-127"/>
              </a:rPr>
              <a:t>);</a:t>
            </a:r>
          </a:p>
          <a:p>
            <a:pPr algn="l"/>
            <a:r>
              <a:rPr lang="en-US" altLang="ko-KR" sz="2000" dirty="0">
                <a:latin typeface="D2Coding" panose="020B0609020101020101" pitchFamily="49" charset="-127"/>
                <a:ea typeface="D2Coding" panose="020B0609020101020101" pitchFamily="49" charset="-127"/>
              </a:rPr>
              <a:t>  </a:t>
            </a:r>
            <a:r>
              <a:rPr lang="en-US" altLang="ko-KR" sz="2000" dirty="0">
                <a:solidFill>
                  <a:srgbClr val="E28700"/>
                </a:solidFill>
                <a:latin typeface="D2Coding" panose="020B0609020101020101" pitchFamily="49" charset="-127"/>
                <a:ea typeface="D2Coding" panose="020B0609020101020101" pitchFamily="49" charset="-127"/>
              </a:rPr>
              <a:t>HWY</a:t>
            </a:r>
            <a:r>
              <a:rPr lang="en-US" altLang="ko-KR" sz="2000" dirty="0">
                <a:latin typeface="D2Coding" panose="020B0609020101020101" pitchFamily="49" charset="-127"/>
                <a:ea typeface="D2Coding" panose="020B0609020101020101" pitchFamily="49" charset="-127"/>
              </a:rPr>
              <a:t>::</a:t>
            </a:r>
            <a:r>
              <a:rPr lang="en-US" altLang="ko-KR" sz="2000" dirty="0">
                <a:solidFill>
                  <a:srgbClr val="E28700"/>
                </a:solidFill>
                <a:latin typeface="D2Coding" panose="020B0609020101020101" pitchFamily="49" charset="-127"/>
                <a:ea typeface="D2Coding" panose="020B0609020101020101" pitchFamily="49" charset="-127"/>
              </a:rPr>
              <a:t>Store</a:t>
            </a:r>
            <a:r>
              <a:rPr lang="en-US" altLang="ko-KR" sz="2000" dirty="0">
                <a:latin typeface="D2Coding" panose="020B0609020101020101" pitchFamily="49" charset="-127"/>
                <a:ea typeface="D2Coding" panose="020B0609020101020101" pitchFamily="49" charset="-127"/>
              </a:rPr>
              <a:t>(D, c);</a:t>
            </a:r>
          </a:p>
          <a:p>
            <a:pPr algn="l"/>
            <a:r>
              <a:rPr lang="en-US" altLang="ko-KR" sz="2000" dirty="0">
                <a:latin typeface="D2Coding" panose="020B0609020101020101" pitchFamily="49" charset="-127"/>
                <a:ea typeface="D2Coding" panose="020B0609020101020101" pitchFamily="49" charset="-127"/>
              </a:rPr>
              <a:t>}</a:t>
            </a:r>
            <a:endParaRPr lang="ko-KR" altLang="en-US" sz="2000" dirty="0">
              <a:latin typeface="D2Coding" panose="020B0609020101020101" pitchFamily="49" charset="-127"/>
              <a:ea typeface="D2Coding" panose="020B0609020101020101" pitchFamily="49" charset="-127"/>
            </a:endParaRPr>
          </a:p>
        </p:txBody>
      </p:sp>
      <p:sp>
        <p:nvSpPr>
          <p:cNvPr id="2" name="제목 1">
            <a:extLst>
              <a:ext uri="{FF2B5EF4-FFF2-40B4-BE49-F238E27FC236}">
                <a16:creationId xmlns:a16="http://schemas.microsoft.com/office/drawing/2014/main" id="{20DC26FE-9C1A-9EFE-19A1-92DA990417E9}"/>
              </a:ext>
            </a:extLst>
          </p:cNvPr>
          <p:cNvSpPr>
            <a:spLocks noGrp="1"/>
          </p:cNvSpPr>
          <p:nvPr>
            <p:ph type="title"/>
          </p:nvPr>
        </p:nvSpPr>
        <p:spPr/>
        <p:txBody>
          <a:bodyPr/>
          <a:lstStyle/>
          <a:p>
            <a:r>
              <a:rPr lang="en-US" altLang="ko-KR"/>
              <a:t>Highway SIMD Library</a:t>
            </a:r>
            <a:endParaRPr lang="ko-KR" altLang="en-US"/>
          </a:p>
        </p:txBody>
      </p:sp>
      <p:sp>
        <p:nvSpPr>
          <p:cNvPr id="4" name="슬라이드 번호 개체 틀 3">
            <a:extLst>
              <a:ext uri="{FF2B5EF4-FFF2-40B4-BE49-F238E27FC236}">
                <a16:creationId xmlns:a16="http://schemas.microsoft.com/office/drawing/2014/main" id="{1732DEFA-44CB-7200-E426-AA3309DA49F4}"/>
              </a:ext>
            </a:extLst>
          </p:cNvPr>
          <p:cNvSpPr>
            <a:spLocks noGrp="1"/>
          </p:cNvSpPr>
          <p:nvPr>
            <p:ph type="sldNum" idx="12"/>
          </p:nvPr>
        </p:nvSpPr>
        <p:spPr/>
        <p:txBody>
          <a:bodyPr/>
          <a:lstStyle/>
          <a:p>
            <a:fld id="{11471D13-A809-49ED-9C29-402759C12C88}" type="slidenum">
              <a:rPr lang="ko-KR" altLang="en-US" smtClean="0"/>
              <a:t>17</a:t>
            </a:fld>
            <a:endParaRPr lang="ko-KR" altLang="en-US"/>
          </a:p>
        </p:txBody>
      </p:sp>
      <p:sp>
        <p:nvSpPr>
          <p:cNvPr id="9" name="직사각형 8">
            <a:extLst>
              <a:ext uri="{FF2B5EF4-FFF2-40B4-BE49-F238E27FC236}">
                <a16:creationId xmlns:a16="http://schemas.microsoft.com/office/drawing/2014/main" id="{BEB64BFF-F8AF-1D3D-B2E6-A9D8182482AD}"/>
              </a:ext>
            </a:extLst>
          </p:cNvPr>
          <p:cNvSpPr/>
          <p:nvPr/>
        </p:nvSpPr>
        <p:spPr>
          <a:xfrm>
            <a:off x="1390000" y="3695884"/>
            <a:ext cx="3429650" cy="34195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cxnSp>
        <p:nvCxnSpPr>
          <p:cNvPr id="11" name="직선 화살표 연결선 10">
            <a:extLst>
              <a:ext uri="{FF2B5EF4-FFF2-40B4-BE49-F238E27FC236}">
                <a16:creationId xmlns:a16="http://schemas.microsoft.com/office/drawing/2014/main" id="{8E386BFF-BA1D-067C-42EE-ED76BA8A614E}"/>
              </a:ext>
            </a:extLst>
          </p:cNvPr>
          <p:cNvCxnSpPr>
            <a:cxnSpLocks/>
            <a:stCxn id="9" idx="3"/>
            <a:endCxn id="12" idx="1"/>
          </p:cNvCxnSpPr>
          <p:nvPr/>
        </p:nvCxnSpPr>
        <p:spPr>
          <a:xfrm flipV="1">
            <a:off x="4819650" y="3418950"/>
            <a:ext cx="2245534" cy="44791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직사각형 11">
            <a:extLst>
              <a:ext uri="{FF2B5EF4-FFF2-40B4-BE49-F238E27FC236}">
                <a16:creationId xmlns:a16="http://schemas.microsoft.com/office/drawing/2014/main" id="{7B014AB0-F936-67AA-3FB3-91D09E5F4A4D}"/>
              </a:ext>
            </a:extLst>
          </p:cNvPr>
          <p:cNvSpPr/>
          <p:nvPr/>
        </p:nvSpPr>
        <p:spPr>
          <a:xfrm>
            <a:off x="7065184" y="2990560"/>
            <a:ext cx="1903863" cy="856779"/>
          </a:xfrm>
          <a:prstGeom prst="rect">
            <a:avLst/>
          </a:prstGeom>
          <a:solidFill>
            <a:srgbClr val="DADAD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Target</a:t>
            </a:r>
            <a:r>
              <a:rPr lang="ko-KR" altLang="en-US"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 </a:t>
            </a:r>
            <a:r>
              <a:rPr lang="en-US" altLang="ko-KR"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Select</a:t>
            </a:r>
          </a:p>
          <a:p>
            <a:pPr algn="ctr"/>
            <a:r>
              <a:rPr lang="en-US" altLang="ko-KR" sz="2000" dirty="0">
                <a:solidFill>
                  <a:schemeClr val="tx1">
                    <a:lumMod val="50000"/>
                  </a:schemeClr>
                </a:solidFill>
                <a:latin typeface="Roboto" panose="02000000000000000000" pitchFamily="2" charset="0"/>
                <a:ea typeface="Roboto" panose="02000000000000000000" pitchFamily="2" charset="0"/>
                <a:cs typeface="Roboto" panose="02000000000000000000" pitchFamily="2" charset="0"/>
              </a:rPr>
              <a:t>(C/C++ Macro)</a:t>
            </a:r>
          </a:p>
        </p:txBody>
      </p:sp>
      <p:sp>
        <p:nvSpPr>
          <p:cNvPr id="21" name="TextBox 20">
            <a:extLst>
              <a:ext uri="{FF2B5EF4-FFF2-40B4-BE49-F238E27FC236}">
                <a16:creationId xmlns:a16="http://schemas.microsoft.com/office/drawing/2014/main" id="{AE35F6CD-B860-CF7A-143B-D8D47DC80549}"/>
              </a:ext>
            </a:extLst>
          </p:cNvPr>
          <p:cNvSpPr txBox="1"/>
          <p:nvPr/>
        </p:nvSpPr>
        <p:spPr>
          <a:xfrm>
            <a:off x="7868671" y="5007330"/>
            <a:ext cx="3647152" cy="369332"/>
          </a:xfrm>
          <a:prstGeom prst="rect">
            <a:avLst/>
          </a:prstGeom>
          <a:noFill/>
        </p:spPr>
        <p:txBody>
          <a:bodyPr wrap="none" rtlCol="0">
            <a:spAutoFit/>
          </a:bodyPr>
          <a:lstStyle/>
          <a:p>
            <a:pPr algn="l"/>
            <a:r>
              <a:rPr lang="en-US" altLang="ko-KR" sz="1800" dirty="0">
                <a:latin typeface="D2Coding" panose="020B0609020101020101" pitchFamily="49" charset="-127"/>
                <a:ea typeface="D2Coding" panose="020B0609020101020101" pitchFamily="49" charset="-127"/>
              </a:rPr>
              <a:t>__riscv_vle32_v_i32m1(</a:t>
            </a:r>
            <a:r>
              <a:rPr lang="en-US" altLang="ko-KR" sz="1800" dirty="0" err="1">
                <a:latin typeface="D2Coding" panose="020B0609020101020101" pitchFamily="49" charset="-127"/>
                <a:ea typeface="D2Coding" panose="020B0609020101020101" pitchFamily="49" charset="-127"/>
              </a:rPr>
              <a:t>ptr</a:t>
            </a:r>
            <a:r>
              <a:rPr lang="en-US" altLang="ko-KR" sz="1800" dirty="0">
                <a:latin typeface="D2Coding" panose="020B0609020101020101" pitchFamily="49" charset="-127"/>
                <a:ea typeface="D2Coding" panose="020B0609020101020101" pitchFamily="49" charset="-127"/>
              </a:rPr>
              <a:t>, </a:t>
            </a:r>
            <a:r>
              <a:rPr lang="en-US" altLang="ko-KR" sz="1800" dirty="0" err="1">
                <a:latin typeface="D2Coding" panose="020B0609020101020101" pitchFamily="49" charset="-127"/>
                <a:ea typeface="D2Coding" panose="020B0609020101020101" pitchFamily="49" charset="-127"/>
              </a:rPr>
              <a:t>vl</a:t>
            </a:r>
            <a:r>
              <a:rPr lang="en-US" altLang="ko-KR" sz="1800" dirty="0">
                <a:latin typeface="D2Coding" panose="020B0609020101020101" pitchFamily="49" charset="-127"/>
                <a:ea typeface="D2Coding" panose="020B0609020101020101" pitchFamily="49" charset="-127"/>
              </a:rPr>
              <a:t>)</a:t>
            </a:r>
            <a:endParaRPr lang="ko-KR" altLang="en-US" sz="1800" dirty="0">
              <a:latin typeface="D2Coding" panose="020B0609020101020101" pitchFamily="49" charset="-127"/>
              <a:ea typeface="D2Coding" panose="020B0609020101020101" pitchFamily="49" charset="-127"/>
            </a:endParaRPr>
          </a:p>
        </p:txBody>
      </p:sp>
      <p:sp>
        <p:nvSpPr>
          <p:cNvPr id="22" name="TextBox 21">
            <a:extLst>
              <a:ext uri="{FF2B5EF4-FFF2-40B4-BE49-F238E27FC236}">
                <a16:creationId xmlns:a16="http://schemas.microsoft.com/office/drawing/2014/main" id="{1221CEA6-9084-6EFF-E11F-BC2BD055EAF1}"/>
              </a:ext>
            </a:extLst>
          </p:cNvPr>
          <p:cNvSpPr txBox="1"/>
          <p:nvPr/>
        </p:nvSpPr>
        <p:spPr>
          <a:xfrm>
            <a:off x="7065184" y="4209294"/>
            <a:ext cx="646331" cy="369332"/>
          </a:xfrm>
          <a:prstGeom prst="rect">
            <a:avLst/>
          </a:prstGeom>
          <a:noFill/>
        </p:spPr>
        <p:txBody>
          <a:bodyPr wrap="none" rtlCol="0">
            <a:spAutoFit/>
          </a:bodyPr>
          <a:lstStyle/>
          <a:p>
            <a:pPr algn="l"/>
            <a:r>
              <a:rPr lang="en-US" altLang="ko-KR" sz="1800" dirty="0">
                <a:latin typeface="Roboto" panose="02000000000000000000" pitchFamily="2" charset="0"/>
                <a:ea typeface="Roboto" panose="02000000000000000000" pitchFamily="2" charset="0"/>
                <a:cs typeface="Roboto" panose="02000000000000000000" pitchFamily="2" charset="0"/>
              </a:rPr>
              <a:t>AVX</a:t>
            </a:r>
            <a:endParaRPr lang="ko-KR" altLang="en-US" sz="1800" dirty="0">
              <a:latin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44DC95A6-8EED-D453-99AB-293AF0E2093B}"/>
              </a:ext>
            </a:extLst>
          </p:cNvPr>
          <p:cNvSpPr txBox="1"/>
          <p:nvPr/>
        </p:nvSpPr>
        <p:spPr>
          <a:xfrm>
            <a:off x="7063642" y="4617517"/>
            <a:ext cx="805029" cy="369332"/>
          </a:xfrm>
          <a:prstGeom prst="rect">
            <a:avLst/>
          </a:prstGeom>
          <a:noFill/>
        </p:spPr>
        <p:txBody>
          <a:bodyPr wrap="none" rtlCol="0">
            <a:spAutoFit/>
          </a:bodyPr>
          <a:lstStyle/>
          <a:p>
            <a:pPr algn="l"/>
            <a:r>
              <a:rPr lang="en-US" altLang="ko-KR" sz="1800" dirty="0">
                <a:latin typeface="Roboto" panose="02000000000000000000" pitchFamily="2" charset="0"/>
                <a:ea typeface="Roboto" panose="02000000000000000000" pitchFamily="2" charset="0"/>
                <a:cs typeface="Roboto" panose="02000000000000000000" pitchFamily="2" charset="0"/>
              </a:rPr>
              <a:t>NEON</a:t>
            </a:r>
            <a:endParaRPr lang="ko-KR" altLang="en-US" sz="1800" dirty="0">
              <a:latin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B094BBA4-EB65-DE06-71C4-003F5B6C35C5}"/>
              </a:ext>
            </a:extLst>
          </p:cNvPr>
          <p:cNvSpPr txBox="1"/>
          <p:nvPr/>
        </p:nvSpPr>
        <p:spPr>
          <a:xfrm>
            <a:off x="7893959" y="4217273"/>
            <a:ext cx="2749471" cy="369332"/>
          </a:xfrm>
          <a:prstGeom prst="rect">
            <a:avLst/>
          </a:prstGeom>
          <a:noFill/>
        </p:spPr>
        <p:txBody>
          <a:bodyPr wrap="none" rtlCol="0">
            <a:spAutoFit/>
          </a:bodyPr>
          <a:lstStyle/>
          <a:p>
            <a:r>
              <a:rPr lang="ko-KR" altLang="ko-KR" sz="1800" dirty="0">
                <a:latin typeface="D2Coding" panose="020B0609020101020101" pitchFamily="49" charset="-127"/>
                <a:ea typeface="D2Coding" panose="020B0609020101020101" pitchFamily="49" charset="-127"/>
              </a:rPr>
              <a:t>_mm256_load_si256</a:t>
            </a:r>
            <a:r>
              <a:rPr lang="en-US" altLang="ko-KR" sz="1800" dirty="0">
                <a:latin typeface="D2Coding" panose="020B0609020101020101" pitchFamily="49" charset="-127"/>
                <a:ea typeface="D2Coding" panose="020B0609020101020101" pitchFamily="49" charset="-127"/>
              </a:rPr>
              <a:t>(</a:t>
            </a:r>
            <a:r>
              <a:rPr lang="en-US" altLang="ko-KR" sz="1800" dirty="0" err="1">
                <a:latin typeface="D2Coding" panose="020B0609020101020101" pitchFamily="49" charset="-127"/>
                <a:ea typeface="D2Coding" panose="020B0609020101020101" pitchFamily="49" charset="-127"/>
              </a:rPr>
              <a:t>ptr</a:t>
            </a:r>
            <a:r>
              <a:rPr lang="en-US" altLang="ko-KR" sz="1800" dirty="0">
                <a:latin typeface="D2Coding" panose="020B0609020101020101" pitchFamily="49" charset="-127"/>
                <a:ea typeface="D2Coding" panose="020B0609020101020101" pitchFamily="49" charset="-127"/>
              </a:rPr>
              <a:t>)</a:t>
            </a:r>
            <a:endParaRPr lang="ko-KR" altLang="en-US" sz="1800" dirty="0">
              <a:latin typeface="D2Coding" panose="020B0609020101020101" pitchFamily="49" charset="-127"/>
              <a:ea typeface="D2Coding" panose="020B0609020101020101" pitchFamily="49" charset="-127"/>
            </a:endParaRPr>
          </a:p>
        </p:txBody>
      </p:sp>
      <p:sp>
        <p:nvSpPr>
          <p:cNvPr id="18" name="TextBox 17">
            <a:extLst>
              <a:ext uri="{FF2B5EF4-FFF2-40B4-BE49-F238E27FC236}">
                <a16:creationId xmlns:a16="http://schemas.microsoft.com/office/drawing/2014/main" id="{33C44EBE-CCCA-1B54-9C67-0F2D9B48DDD6}"/>
              </a:ext>
            </a:extLst>
          </p:cNvPr>
          <p:cNvSpPr txBox="1"/>
          <p:nvPr/>
        </p:nvSpPr>
        <p:spPr>
          <a:xfrm>
            <a:off x="7893959" y="4615409"/>
            <a:ext cx="3993401" cy="369332"/>
          </a:xfrm>
          <a:prstGeom prst="rect">
            <a:avLst/>
          </a:prstGeom>
          <a:noFill/>
        </p:spPr>
        <p:txBody>
          <a:bodyPr wrap="none" rtlCol="0">
            <a:spAutoFit/>
          </a:bodyPr>
          <a:lstStyle/>
          <a:p>
            <a:r>
              <a:rPr lang="ko-KR" altLang="ko-KR" sz="1800" dirty="0">
                <a:latin typeface="D2Coding" panose="020B0609020101020101" pitchFamily="49" charset="-127"/>
                <a:ea typeface="D2Coding" panose="020B0609020101020101" pitchFamily="49" charset="-127"/>
              </a:rPr>
              <a:t>vld1q_s32(</a:t>
            </a:r>
            <a:r>
              <a:rPr lang="ko-KR" altLang="ko-KR" sz="1800" dirty="0" err="1">
                <a:latin typeface="D2Coding" panose="020B0609020101020101" pitchFamily="49" charset="-127"/>
                <a:ea typeface="D2Coding" panose="020B0609020101020101" pitchFamily="49" charset="-127"/>
              </a:rPr>
              <a:t>ptr</a:t>
            </a:r>
            <a:r>
              <a:rPr lang="ko-KR" altLang="ko-KR" sz="1800" dirty="0">
                <a:latin typeface="D2Coding" panose="020B0609020101020101" pitchFamily="49" charset="-127"/>
                <a:ea typeface="D2Coding" panose="020B0609020101020101" pitchFamily="49" charset="-127"/>
              </a:rPr>
              <a:t>)</a:t>
            </a:r>
            <a:r>
              <a:rPr lang="en-US" altLang="ko-KR" sz="1800" dirty="0">
                <a:latin typeface="D2Coding" panose="020B0609020101020101" pitchFamily="49" charset="-127"/>
                <a:ea typeface="D2Coding" panose="020B0609020101020101" pitchFamily="49" charset="-127"/>
              </a:rPr>
              <a:t>; </a:t>
            </a:r>
            <a:r>
              <a:rPr lang="ko-KR" altLang="ko-KR" sz="1800" dirty="0">
                <a:latin typeface="D2Coding" panose="020B0609020101020101" pitchFamily="49" charset="-127"/>
                <a:ea typeface="D2Coding" panose="020B0609020101020101" pitchFamily="49" charset="-127"/>
              </a:rPr>
              <a:t>vld1q_s32(</a:t>
            </a:r>
            <a:r>
              <a:rPr lang="ko-KR" altLang="ko-KR" sz="1800" dirty="0" err="1">
                <a:latin typeface="D2Coding" panose="020B0609020101020101" pitchFamily="49" charset="-127"/>
                <a:ea typeface="D2Coding" panose="020B0609020101020101" pitchFamily="49" charset="-127"/>
              </a:rPr>
              <a:t>ptr</a:t>
            </a:r>
            <a:r>
              <a:rPr lang="en-US" altLang="ko-KR" sz="1800" dirty="0">
                <a:latin typeface="D2Coding" panose="020B0609020101020101" pitchFamily="49" charset="-127"/>
                <a:ea typeface="D2Coding" panose="020B0609020101020101" pitchFamily="49" charset="-127"/>
              </a:rPr>
              <a:t>+4</a:t>
            </a:r>
            <a:r>
              <a:rPr lang="ko-KR" altLang="ko-KR" sz="1800" dirty="0">
                <a:latin typeface="D2Coding" panose="020B0609020101020101" pitchFamily="49" charset="-127"/>
                <a:ea typeface="D2Coding" panose="020B0609020101020101" pitchFamily="49" charset="-127"/>
              </a:rPr>
              <a:t>)</a:t>
            </a:r>
            <a:r>
              <a:rPr lang="en-US" altLang="ko-KR" sz="1800" dirty="0">
                <a:latin typeface="D2Coding" panose="020B0609020101020101" pitchFamily="49" charset="-127"/>
                <a:ea typeface="D2Coding" panose="020B0609020101020101" pitchFamily="49" charset="-127"/>
              </a:rPr>
              <a:t>;</a:t>
            </a:r>
            <a:endParaRPr lang="ko-KR" altLang="en-US" sz="1800" dirty="0">
              <a:latin typeface="D2Coding" panose="020B0609020101020101" pitchFamily="49" charset="-127"/>
              <a:ea typeface="D2Coding" panose="020B0609020101020101" pitchFamily="49" charset="-127"/>
            </a:endParaRPr>
          </a:p>
        </p:txBody>
      </p:sp>
      <p:sp>
        <p:nvSpPr>
          <p:cNvPr id="24" name="TextBox 23">
            <a:extLst>
              <a:ext uri="{FF2B5EF4-FFF2-40B4-BE49-F238E27FC236}">
                <a16:creationId xmlns:a16="http://schemas.microsoft.com/office/drawing/2014/main" id="{03BE0E7D-7977-8A50-510A-6A8DFD41AB95}"/>
              </a:ext>
            </a:extLst>
          </p:cNvPr>
          <p:cNvSpPr txBox="1"/>
          <p:nvPr/>
        </p:nvSpPr>
        <p:spPr>
          <a:xfrm>
            <a:off x="7063642" y="5025740"/>
            <a:ext cx="622286" cy="369332"/>
          </a:xfrm>
          <a:prstGeom prst="rect">
            <a:avLst/>
          </a:prstGeom>
          <a:noFill/>
        </p:spPr>
        <p:txBody>
          <a:bodyPr wrap="none" rtlCol="0">
            <a:spAutoFit/>
          </a:bodyPr>
          <a:lstStyle/>
          <a:p>
            <a:pPr algn="l"/>
            <a:r>
              <a:rPr lang="en-US" altLang="ko-KR" sz="1800" dirty="0">
                <a:latin typeface="Roboto" panose="02000000000000000000" pitchFamily="2" charset="0"/>
                <a:ea typeface="Roboto" panose="02000000000000000000" pitchFamily="2" charset="0"/>
                <a:cs typeface="Roboto" panose="02000000000000000000" pitchFamily="2" charset="0"/>
              </a:rPr>
              <a:t>RVV</a:t>
            </a:r>
            <a:endParaRPr lang="ko-KR" altLang="en-US" sz="1800" dirty="0">
              <a:latin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659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E282CE1-8ADB-EA34-2111-4A5403855FE2}"/>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3090676-A91F-C97B-3FEB-EFDF8A84EA52}"/>
              </a:ext>
            </a:extLst>
          </p:cNvPr>
          <p:cNvSpPr>
            <a:spLocks noGrp="1"/>
          </p:cNvSpPr>
          <p:nvPr>
            <p:ph type="title"/>
          </p:nvPr>
        </p:nvSpPr>
        <p:spPr/>
        <p:txBody>
          <a:bodyPr/>
          <a:lstStyle/>
          <a:p>
            <a:r>
              <a:rPr lang="en-US" altLang="ko-KR"/>
              <a:t>Specifications on Member’s Visibility</a:t>
            </a:r>
            <a:endParaRPr lang="ko-KR" altLang="en-US"/>
          </a:p>
        </p:txBody>
      </p:sp>
      <p:sp>
        <p:nvSpPr>
          <p:cNvPr id="3" name="텍스트 개체 틀 2">
            <a:extLst>
              <a:ext uri="{FF2B5EF4-FFF2-40B4-BE49-F238E27FC236}">
                <a16:creationId xmlns:a16="http://schemas.microsoft.com/office/drawing/2014/main" id="{30C4CEA5-A69A-188D-5683-6ED19F4D7601}"/>
              </a:ext>
            </a:extLst>
          </p:cNvPr>
          <p:cNvSpPr>
            <a:spLocks noGrp="1"/>
          </p:cNvSpPr>
          <p:nvPr>
            <p:ph type="body" idx="1"/>
          </p:nvPr>
        </p:nvSpPr>
        <p:spPr/>
        <p:txBody>
          <a:bodyPr/>
          <a:lstStyle/>
          <a:p>
            <a:r>
              <a:rPr lang="en-US" altLang="ko-KR"/>
              <a:t>Specifications of each component in NDP Task by its visibility/scope</a:t>
            </a:r>
            <a:endParaRPr lang="ko-KR" altLang="en-US"/>
          </a:p>
        </p:txBody>
      </p:sp>
      <p:sp>
        <p:nvSpPr>
          <p:cNvPr id="4" name="슬라이드 번호 개체 틀 3">
            <a:extLst>
              <a:ext uri="{FF2B5EF4-FFF2-40B4-BE49-F238E27FC236}">
                <a16:creationId xmlns:a16="http://schemas.microsoft.com/office/drawing/2014/main" id="{C4A9E707-3026-7C73-C989-B168847ACF92}"/>
              </a:ext>
            </a:extLst>
          </p:cNvPr>
          <p:cNvSpPr>
            <a:spLocks noGrp="1"/>
          </p:cNvSpPr>
          <p:nvPr>
            <p:ph type="sldNum" idx="12"/>
          </p:nvPr>
        </p:nvSpPr>
        <p:spPr/>
        <p:txBody>
          <a:bodyPr/>
          <a:lstStyle/>
          <a:p>
            <a:fld id="{11471D13-A809-49ED-9C29-402759C12C88}" type="slidenum">
              <a:rPr lang="ko-KR" altLang="en-US" smtClean="0"/>
              <a:t>18</a:t>
            </a:fld>
            <a:endParaRPr lang="ko-KR" altLang="en-US"/>
          </a:p>
        </p:txBody>
      </p:sp>
      <p:graphicFrame>
        <p:nvGraphicFramePr>
          <p:cNvPr id="5" name="표 4">
            <a:extLst>
              <a:ext uri="{FF2B5EF4-FFF2-40B4-BE49-F238E27FC236}">
                <a16:creationId xmlns:a16="http://schemas.microsoft.com/office/drawing/2014/main" id="{BB1FCB5F-3CDA-9060-B34B-C34981E20C65}"/>
              </a:ext>
            </a:extLst>
          </p:cNvPr>
          <p:cNvGraphicFramePr>
            <a:graphicFrameLocks noGrp="1"/>
          </p:cNvGraphicFramePr>
          <p:nvPr>
            <p:extLst>
              <p:ext uri="{D42A27DB-BD31-4B8C-83A1-F6EECF244321}">
                <p14:modId xmlns:p14="http://schemas.microsoft.com/office/powerpoint/2010/main" val="2725137262"/>
              </p:ext>
            </p:extLst>
          </p:nvPr>
        </p:nvGraphicFramePr>
        <p:xfrm>
          <a:off x="1664861" y="2786227"/>
          <a:ext cx="8862277" cy="2644155"/>
        </p:xfrm>
        <a:graphic>
          <a:graphicData uri="http://schemas.openxmlformats.org/drawingml/2006/table">
            <a:tbl>
              <a:tblPr firstRow="1" bandRow="1">
                <a:tableStyleId>{5C22544A-7EE6-4342-B048-85BDC9FD1C3A}</a:tableStyleId>
              </a:tblPr>
              <a:tblGrid>
                <a:gridCol w="1664280">
                  <a:extLst>
                    <a:ext uri="{9D8B030D-6E8A-4147-A177-3AD203B41FA5}">
                      <a16:colId xmlns:a16="http://schemas.microsoft.com/office/drawing/2014/main" val="3554918151"/>
                    </a:ext>
                  </a:extLst>
                </a:gridCol>
                <a:gridCol w="3255411">
                  <a:extLst>
                    <a:ext uri="{9D8B030D-6E8A-4147-A177-3AD203B41FA5}">
                      <a16:colId xmlns:a16="http://schemas.microsoft.com/office/drawing/2014/main" val="688318512"/>
                    </a:ext>
                  </a:extLst>
                </a:gridCol>
                <a:gridCol w="3942586">
                  <a:extLst>
                    <a:ext uri="{9D8B030D-6E8A-4147-A177-3AD203B41FA5}">
                      <a16:colId xmlns:a16="http://schemas.microsoft.com/office/drawing/2014/main" val="3621473876"/>
                    </a:ext>
                  </a:extLst>
                </a:gridCol>
              </a:tblGrid>
              <a:tr h="716649">
                <a:tc>
                  <a:txBody>
                    <a:bodyPr/>
                    <a:lstStyle/>
                    <a:p>
                      <a:pPr algn="ctr" latinLnBrk="1"/>
                      <a:endParaRPr lang="ko-KR" altLang="en-US" sz="2200"/>
                    </a:p>
                  </a:txBody>
                  <a:tcPr anchor="ctr">
                    <a:noFill/>
                  </a:tcPr>
                </a:tc>
                <a:tc>
                  <a:txBody>
                    <a:bodyPr/>
                    <a:lstStyle/>
                    <a:p>
                      <a:pPr algn="ctr" latinLnBrk="1"/>
                      <a:r>
                        <a:rPr lang="en-US" altLang="ko-KR" sz="2200"/>
                        <a:t>Member function</a:t>
                      </a:r>
                      <a:endParaRPr lang="ko-KR" altLang="en-US" sz="2200"/>
                    </a:p>
                  </a:txBody>
                  <a:tcPr anchor="ctr"/>
                </a:tc>
                <a:tc>
                  <a:txBody>
                    <a:bodyPr/>
                    <a:lstStyle/>
                    <a:p>
                      <a:pPr algn="ctr" latinLnBrk="1"/>
                      <a:r>
                        <a:rPr lang="en-US" altLang="ko-KR" sz="2200"/>
                        <a:t>Member variable</a:t>
                      </a:r>
                      <a:endParaRPr lang="ko-KR" altLang="en-US" sz="2200"/>
                    </a:p>
                  </a:txBody>
                  <a:tcPr anchor="ctr"/>
                </a:tc>
                <a:extLst>
                  <a:ext uri="{0D108BD9-81ED-4DB2-BD59-A6C34878D82A}">
                    <a16:rowId xmlns:a16="http://schemas.microsoft.com/office/drawing/2014/main" val="3729018678"/>
                  </a:ext>
                </a:extLst>
              </a:tr>
              <a:tr h="963753">
                <a:tc>
                  <a:txBody>
                    <a:bodyPr/>
                    <a:lstStyle/>
                    <a:p>
                      <a:pPr algn="r" latinLnBrk="1"/>
                      <a:r>
                        <a:rPr lang="en-US" altLang="ko-KR" sz="2200" b="1">
                          <a:solidFill>
                            <a:schemeClr val="bg1"/>
                          </a:solidFill>
                          <a:latin typeface="D2Coding" panose="020B0609020101020101" pitchFamily="49" charset="-127"/>
                          <a:ea typeface="D2Coding" panose="020B0609020101020101" pitchFamily="49" charset="-127"/>
                        </a:rPr>
                        <a:t>public</a:t>
                      </a:r>
                      <a:endParaRPr lang="ko-KR" altLang="en-US" sz="2200" b="1">
                        <a:solidFill>
                          <a:schemeClr val="bg1"/>
                        </a:solidFill>
                        <a:latin typeface="D2Coding" panose="020B0609020101020101" pitchFamily="49" charset="-127"/>
                        <a:ea typeface="D2Coding" panose="020B0609020101020101" pitchFamily="49" charset="-127"/>
                      </a:endParaRPr>
                    </a:p>
                  </a:txBody>
                  <a:tcPr anchor="ctr">
                    <a:solidFill>
                      <a:schemeClr val="accent1"/>
                    </a:solidFill>
                  </a:tcPr>
                </a:tc>
                <a:tc>
                  <a:txBody>
                    <a:bodyPr/>
                    <a:lstStyle/>
                    <a:p>
                      <a:pPr algn="ctr" latinLnBrk="1"/>
                      <a:r>
                        <a:rPr lang="en-US" altLang="ko-KR" sz="2200"/>
                        <a:t>Host-callable APIs</a:t>
                      </a:r>
                      <a:endParaRPr lang="ko-KR" altLang="en-US" sz="2200"/>
                    </a:p>
                  </a:txBody>
                  <a:tcPr anchor="ctr"/>
                </a:tc>
                <a:tc>
                  <a:txBody>
                    <a:bodyPr/>
                    <a:lstStyle/>
                    <a:p>
                      <a:pPr algn="ctr" latinLnBrk="1"/>
                      <a:r>
                        <a:rPr lang="en-US" altLang="ko-KR" sz="2200"/>
                        <a:t>Host-visible data</a:t>
                      </a:r>
                      <a:endParaRPr lang="ko-KR" altLang="en-US" sz="2200"/>
                    </a:p>
                  </a:txBody>
                  <a:tcPr anchor="ctr"/>
                </a:tc>
                <a:extLst>
                  <a:ext uri="{0D108BD9-81ED-4DB2-BD59-A6C34878D82A}">
                    <a16:rowId xmlns:a16="http://schemas.microsoft.com/office/drawing/2014/main" val="2371025497"/>
                  </a:ext>
                </a:extLst>
              </a:tr>
              <a:tr h="963753">
                <a:tc>
                  <a:txBody>
                    <a:bodyPr/>
                    <a:lstStyle/>
                    <a:p>
                      <a:pPr algn="r" latinLnBrk="1"/>
                      <a:r>
                        <a:rPr lang="en-US" altLang="ko-KR" sz="2200" b="1">
                          <a:solidFill>
                            <a:schemeClr val="bg1"/>
                          </a:solidFill>
                          <a:latin typeface="D2Coding" panose="020B0609020101020101" pitchFamily="49" charset="-127"/>
                          <a:ea typeface="D2Coding" panose="020B0609020101020101" pitchFamily="49" charset="-127"/>
                        </a:rPr>
                        <a:t>private</a:t>
                      </a:r>
                    </a:p>
                    <a:p>
                      <a:pPr algn="r" latinLnBrk="1"/>
                      <a:r>
                        <a:rPr lang="en-US" altLang="ko-KR" sz="2200" b="1">
                          <a:solidFill>
                            <a:schemeClr val="bg1"/>
                          </a:solidFill>
                          <a:latin typeface="D2Coding" panose="020B0609020101020101" pitchFamily="49" charset="-127"/>
                          <a:ea typeface="D2Coding" panose="020B0609020101020101" pitchFamily="49" charset="-127"/>
                        </a:rPr>
                        <a:t>protected</a:t>
                      </a:r>
                      <a:endParaRPr lang="ko-KR" altLang="en-US" sz="2200" b="1">
                        <a:solidFill>
                          <a:schemeClr val="bg1"/>
                        </a:solidFill>
                        <a:latin typeface="D2Coding" panose="020B0609020101020101" pitchFamily="49" charset="-127"/>
                        <a:ea typeface="D2Coding" panose="020B0609020101020101" pitchFamily="49" charset="-127"/>
                      </a:endParaRPr>
                    </a:p>
                  </a:txBody>
                  <a:tcPr anchor="ctr">
                    <a:solidFill>
                      <a:schemeClr val="accent1"/>
                    </a:solidFill>
                  </a:tcPr>
                </a:tc>
                <a:tc>
                  <a:txBody>
                    <a:bodyPr/>
                    <a:lstStyle/>
                    <a:p>
                      <a:pPr algn="ctr" latinLnBrk="1"/>
                      <a:r>
                        <a:rPr lang="en-US" altLang="ko-KR" sz="2200">
                          <a:latin typeface="D2Coding" panose="020B0609020101020101" pitchFamily="49" charset="-127"/>
                          <a:ea typeface="D2Coding" panose="020B0609020101020101" pitchFamily="49" charset="-127"/>
                        </a:rPr>
                        <a:t>device_main()</a:t>
                      </a:r>
                      <a:r>
                        <a:rPr lang="en-US" altLang="ko-KR" sz="2200"/>
                        <a:t>,</a:t>
                      </a:r>
                    </a:p>
                    <a:p>
                      <a:pPr algn="ctr" latinLnBrk="1"/>
                      <a:r>
                        <a:rPr lang="en-US" altLang="ko-KR" sz="2200"/>
                        <a:t>kernel functions</a:t>
                      </a:r>
                      <a:endParaRPr lang="ko-KR" altLang="en-US" sz="2200"/>
                    </a:p>
                  </a:txBody>
                  <a:tcPr anchor="ctr"/>
                </a:tc>
                <a:tc>
                  <a:txBody>
                    <a:bodyPr/>
                    <a:lstStyle/>
                    <a:p>
                      <a:pPr algn="ctr" latinLnBrk="1"/>
                      <a:r>
                        <a:rPr lang="en-US" altLang="ko-KR" sz="2200"/>
                        <a:t>Device-private data</a:t>
                      </a:r>
                    </a:p>
                    <a:p>
                      <a:pPr algn="ctr" latinLnBrk="1"/>
                      <a:r>
                        <a:rPr lang="en-US" altLang="ko-KR" sz="2200"/>
                        <a:t>(CXL memory / Scratchpad)</a:t>
                      </a:r>
                      <a:endParaRPr lang="ko-KR" altLang="en-US" sz="2200"/>
                    </a:p>
                  </a:txBody>
                  <a:tcPr anchor="ctr"/>
                </a:tc>
                <a:extLst>
                  <a:ext uri="{0D108BD9-81ED-4DB2-BD59-A6C34878D82A}">
                    <a16:rowId xmlns:a16="http://schemas.microsoft.com/office/drawing/2014/main" val="1042042260"/>
                  </a:ext>
                </a:extLst>
              </a:tr>
            </a:tbl>
          </a:graphicData>
        </a:graphic>
      </p:graphicFrame>
    </p:spTree>
    <p:extLst>
      <p:ext uri="{BB962C8B-B14F-4D97-AF65-F5344CB8AC3E}">
        <p14:creationId xmlns:p14="http://schemas.microsoft.com/office/powerpoint/2010/main" val="93381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3DCD41C-898D-CDE9-296D-227B7115E84E}"/>
              </a:ext>
            </a:extLst>
          </p:cNvPr>
          <p:cNvSpPr>
            <a:spLocks noGrp="1"/>
          </p:cNvSpPr>
          <p:nvPr>
            <p:ph type="title"/>
          </p:nvPr>
        </p:nvSpPr>
        <p:spPr/>
        <p:txBody>
          <a:bodyPr/>
          <a:lstStyle/>
          <a:p>
            <a:r>
              <a:rPr lang="en-US" altLang="ko-KR" dirty="0"/>
              <a:t>NDP-Specific Methods</a:t>
            </a:r>
            <a:endParaRPr lang="ko-KR" altLang="en-US" dirty="0"/>
          </a:p>
        </p:txBody>
      </p:sp>
      <p:sp>
        <p:nvSpPr>
          <p:cNvPr id="3" name="텍스트 개체 틀 2">
            <a:extLst>
              <a:ext uri="{FF2B5EF4-FFF2-40B4-BE49-F238E27FC236}">
                <a16:creationId xmlns:a16="http://schemas.microsoft.com/office/drawing/2014/main" id="{039BCAFA-D57F-4E29-3178-8A2494D59646}"/>
              </a:ext>
            </a:extLst>
          </p:cNvPr>
          <p:cNvSpPr>
            <a:spLocks noGrp="1"/>
          </p:cNvSpPr>
          <p:nvPr>
            <p:ph type="body" idx="1"/>
          </p:nvPr>
        </p:nvSpPr>
        <p:spPr/>
        <p:txBody>
          <a:bodyPr/>
          <a:lstStyle/>
          <a:p>
            <a:r>
              <a:rPr lang="en-US" altLang="ko-KR" dirty="0"/>
              <a:t>Arachne utilizes Google’s Highway SIMD Library for expressive vector parallelism and extends it to support efficient NDP-specific primitives.</a:t>
            </a:r>
          </a:p>
          <a:p>
            <a:pPr lvl="1"/>
            <a:r>
              <a:rPr lang="en-US" altLang="ko-KR" dirty="0" err="1">
                <a:latin typeface="D2Coding" panose="020B0609020101020101" pitchFamily="49" charset="-127"/>
                <a:ea typeface="D2Coding" panose="020B0609020101020101" pitchFamily="49" charset="-127"/>
              </a:rPr>
              <a:t>LoadFromChunk</a:t>
            </a:r>
            <a:r>
              <a:rPr lang="en-US" altLang="ko-KR" dirty="0">
                <a:latin typeface="D2Coding" panose="020B0609020101020101" pitchFamily="49" charset="-127"/>
                <a:ea typeface="D2Coding" panose="020B0609020101020101" pitchFamily="49" charset="-127"/>
              </a:rPr>
              <a:t>(), </a:t>
            </a:r>
            <a:r>
              <a:rPr lang="en-US" altLang="ko-KR" dirty="0" err="1">
                <a:latin typeface="D2Coding" panose="020B0609020101020101" pitchFamily="49" charset="-127"/>
                <a:ea typeface="D2Coding" panose="020B0609020101020101" pitchFamily="49" charset="-127"/>
              </a:rPr>
              <a:t>StoreToChunk</a:t>
            </a:r>
            <a:r>
              <a:rPr lang="en-US" altLang="ko-KR" dirty="0">
                <a:latin typeface="D2Coding" panose="020B0609020101020101" pitchFamily="49" charset="-127"/>
                <a:ea typeface="D2Coding" panose="020B0609020101020101" pitchFamily="49" charset="-127"/>
              </a:rPr>
              <a:t>()</a:t>
            </a:r>
          </a:p>
          <a:p>
            <a:pPr lvl="2"/>
            <a:r>
              <a:rPr lang="en-US" altLang="ko-KR" dirty="0"/>
              <a:t>Efficiently load from/store to logically mapped data chunk</a:t>
            </a:r>
          </a:p>
          <a:p>
            <a:pPr lvl="1"/>
            <a:r>
              <a:rPr lang="en-US" altLang="ko-KR" dirty="0" err="1">
                <a:latin typeface="D2Coding" panose="020B0609020101020101" pitchFamily="49" charset="-127"/>
                <a:ea typeface="D2Coding" panose="020B0609020101020101" pitchFamily="49" charset="-127"/>
              </a:rPr>
              <a:t>AddOffset</a:t>
            </a:r>
            <a:r>
              <a:rPr lang="en-US" altLang="ko-KR" dirty="0">
                <a:latin typeface="D2Coding" panose="020B0609020101020101" pitchFamily="49" charset="-127"/>
                <a:ea typeface="D2Coding" panose="020B0609020101020101" pitchFamily="49" charset="-127"/>
              </a:rPr>
              <a:t>()</a:t>
            </a:r>
          </a:p>
          <a:p>
            <a:pPr lvl="2"/>
            <a:r>
              <a:rPr lang="en-US" altLang="ko-KR" dirty="0"/>
              <a:t>Used to compute address of indirectly mapped data</a:t>
            </a:r>
          </a:p>
          <a:p>
            <a:pPr lvl="1"/>
            <a:r>
              <a:rPr lang="en-US" altLang="ko-KR" dirty="0" err="1">
                <a:latin typeface="D2Coding" panose="020B0609020101020101" pitchFamily="49" charset="-127"/>
                <a:ea typeface="D2Coding" panose="020B0609020101020101" pitchFamily="49" charset="-127"/>
              </a:rPr>
              <a:t>GlobalUthreadID</a:t>
            </a:r>
            <a:r>
              <a:rPr lang="en-US" altLang="ko-KR" dirty="0">
                <a:latin typeface="D2Coding" panose="020B0609020101020101" pitchFamily="49" charset="-127"/>
                <a:ea typeface="D2Coding" panose="020B0609020101020101" pitchFamily="49" charset="-127"/>
              </a:rPr>
              <a:t>(), </a:t>
            </a:r>
            <a:r>
              <a:rPr lang="en-US" altLang="ko-KR" dirty="0" err="1">
                <a:latin typeface="D2Coding" panose="020B0609020101020101" pitchFamily="49" charset="-127"/>
                <a:ea typeface="D2Coding" panose="020B0609020101020101" pitchFamily="49" charset="-127"/>
              </a:rPr>
              <a:t>LocalUThreadID</a:t>
            </a:r>
            <a:r>
              <a:rPr lang="en-US" altLang="ko-KR" dirty="0">
                <a:latin typeface="D2Coding" panose="020B0609020101020101" pitchFamily="49" charset="-127"/>
                <a:ea typeface="D2Coding" panose="020B0609020101020101" pitchFamily="49" charset="-127"/>
              </a:rPr>
              <a:t>()</a:t>
            </a:r>
          </a:p>
          <a:p>
            <a:pPr lvl="2"/>
            <a:r>
              <a:rPr lang="en-US" altLang="ko-KR" dirty="0"/>
              <a:t>Used to identify individual μthreads for advanced algorithms</a:t>
            </a:r>
          </a:p>
          <a:p>
            <a:endParaRPr lang="en-US" altLang="ko-KR" dirty="0"/>
          </a:p>
          <a:p>
            <a:endParaRPr lang="ko-KR" altLang="en-US" dirty="0"/>
          </a:p>
        </p:txBody>
      </p:sp>
      <p:sp>
        <p:nvSpPr>
          <p:cNvPr id="4" name="슬라이드 번호 개체 틀 3">
            <a:extLst>
              <a:ext uri="{FF2B5EF4-FFF2-40B4-BE49-F238E27FC236}">
                <a16:creationId xmlns:a16="http://schemas.microsoft.com/office/drawing/2014/main" id="{40127FCE-483F-E48A-889D-E1C97D81C5C0}"/>
              </a:ext>
            </a:extLst>
          </p:cNvPr>
          <p:cNvSpPr>
            <a:spLocks noGrp="1"/>
          </p:cNvSpPr>
          <p:nvPr>
            <p:ph type="sldNum" idx="12"/>
          </p:nvPr>
        </p:nvSpPr>
        <p:spPr/>
        <p:txBody>
          <a:bodyPr/>
          <a:lstStyle/>
          <a:p>
            <a:fld id="{11471D13-A809-49ED-9C29-402759C12C88}" type="slidenum">
              <a:rPr lang="ko-KR" altLang="en-US" smtClean="0"/>
              <a:t>19</a:t>
            </a:fld>
            <a:endParaRPr lang="ko-KR" altLang="en-US"/>
          </a:p>
        </p:txBody>
      </p:sp>
    </p:spTree>
    <p:extLst>
      <p:ext uri="{BB962C8B-B14F-4D97-AF65-F5344CB8AC3E}">
        <p14:creationId xmlns:p14="http://schemas.microsoft.com/office/powerpoint/2010/main" val="104722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텍스트 개체 틀 48">
            <a:extLst>
              <a:ext uri="{FF2B5EF4-FFF2-40B4-BE49-F238E27FC236}">
                <a16:creationId xmlns:a16="http://schemas.microsoft.com/office/drawing/2014/main" id="{BEBBECAB-F0D5-4325-E713-2C104EE52E09}"/>
              </a:ext>
            </a:extLst>
          </p:cNvPr>
          <p:cNvSpPr>
            <a:spLocks noGrp="1"/>
          </p:cNvSpPr>
          <p:nvPr>
            <p:ph type="body" idx="1"/>
          </p:nvPr>
        </p:nvSpPr>
        <p:spPr/>
        <p:txBody>
          <a:bodyPr/>
          <a:lstStyle/>
          <a:p>
            <a:pPr>
              <a:buClr>
                <a:schemeClr val="tx1"/>
              </a:buClr>
            </a:pPr>
            <a:r>
              <a:rPr kumimoji="1" lang="en-US" altLang="ko-KR"/>
              <a:t>CXL memory addresses the memory bandwidth &amp; capacity walls</a:t>
            </a:r>
          </a:p>
          <a:p>
            <a:pPr>
              <a:buClr>
                <a:schemeClr val="tx1"/>
              </a:buClr>
            </a:pPr>
            <a:r>
              <a:rPr kumimoji="1" lang="en-US" altLang="ko-KR"/>
              <a:t>Near-Data Processing (NDP) can overcome the data movement bottleneck</a:t>
            </a:r>
            <a:endParaRPr kumimoji="1" lang="ko-KR" altLang="en-US"/>
          </a:p>
          <a:p>
            <a:endParaRPr lang="ko-KR" altLang="en-US"/>
          </a:p>
        </p:txBody>
      </p:sp>
      <p:sp>
        <p:nvSpPr>
          <p:cNvPr id="2" name="제목 1">
            <a:extLst>
              <a:ext uri="{FF2B5EF4-FFF2-40B4-BE49-F238E27FC236}">
                <a16:creationId xmlns:a16="http://schemas.microsoft.com/office/drawing/2014/main" id="{622F65AD-4427-998C-3EF3-D7240C73BD52}"/>
              </a:ext>
            </a:extLst>
          </p:cNvPr>
          <p:cNvSpPr>
            <a:spLocks noGrp="1"/>
          </p:cNvSpPr>
          <p:nvPr>
            <p:ph type="title"/>
          </p:nvPr>
        </p:nvSpPr>
        <p:spPr>
          <a:xfrm>
            <a:off x="609599" y="347358"/>
            <a:ext cx="11531634" cy="783989"/>
          </a:xfrm>
        </p:spPr>
        <p:txBody>
          <a:bodyPr/>
          <a:lstStyle/>
          <a:p>
            <a:r>
              <a:rPr kumimoji="1" lang="en-US" altLang="ko-KR" spc="-150"/>
              <a:t>Overcoming Memory Wall with Near-Data Processing</a:t>
            </a:r>
            <a:endParaRPr kumimoji="1" lang="ko-KR" altLang="en-US" spc="-150"/>
          </a:p>
        </p:txBody>
      </p:sp>
      <p:sp>
        <p:nvSpPr>
          <p:cNvPr id="4" name="슬라이드 번호 개체 틀 3">
            <a:extLst>
              <a:ext uri="{FF2B5EF4-FFF2-40B4-BE49-F238E27FC236}">
                <a16:creationId xmlns:a16="http://schemas.microsoft.com/office/drawing/2014/main" id="{A81365FC-1807-EADE-CC60-076CCC35EA51}"/>
              </a:ext>
            </a:extLst>
          </p:cNvPr>
          <p:cNvSpPr>
            <a:spLocks noGrp="1"/>
          </p:cNvSpPr>
          <p:nvPr>
            <p:ph type="sldNum" idx="12"/>
          </p:nvPr>
        </p:nvSpPr>
        <p:spPr/>
        <p:txBody>
          <a:bodyPr/>
          <a:lstStyle/>
          <a:p>
            <a:fld id="{11471D13-A809-49ED-9C29-402759C12C88}" type="slidenum">
              <a:rPr lang="ko-KR" altLang="en-US" smtClean="0"/>
              <a:t>2</a:t>
            </a:fld>
            <a:endParaRPr lang="ko-KR" altLang="en-US"/>
          </a:p>
        </p:txBody>
      </p:sp>
      <p:sp>
        <p:nvSpPr>
          <p:cNvPr id="8" name="직사각형 7">
            <a:extLst>
              <a:ext uri="{FF2B5EF4-FFF2-40B4-BE49-F238E27FC236}">
                <a16:creationId xmlns:a16="http://schemas.microsoft.com/office/drawing/2014/main" id="{05A6CBFB-A0A4-CB3E-F54F-CE5E30428805}"/>
              </a:ext>
            </a:extLst>
          </p:cNvPr>
          <p:cNvSpPr/>
          <p:nvPr/>
        </p:nvSpPr>
        <p:spPr>
          <a:xfrm>
            <a:off x="7358118" y="3452061"/>
            <a:ext cx="3563168" cy="1689246"/>
          </a:xfrm>
          <a:prstGeom prst="rect">
            <a:avLst/>
          </a:prstGeom>
          <a:solidFill>
            <a:srgbClr val="F2F2F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ko-KR" altLang="en-US" sz="2000">
              <a:solidFill>
                <a:srgbClr val="000000"/>
              </a:solidFill>
              <a:latin typeface="Roboto" panose="02000000000000000000" pitchFamily="2" charset="0"/>
            </a:endParaRPr>
          </a:p>
        </p:txBody>
      </p:sp>
      <p:sp>
        <p:nvSpPr>
          <p:cNvPr id="10" name="TextBox 9">
            <a:extLst>
              <a:ext uri="{FF2B5EF4-FFF2-40B4-BE49-F238E27FC236}">
                <a16:creationId xmlns:a16="http://schemas.microsoft.com/office/drawing/2014/main" id="{F33C49A5-AE3C-EBCA-2CF4-827DF0617E16}"/>
              </a:ext>
            </a:extLst>
          </p:cNvPr>
          <p:cNvSpPr txBox="1"/>
          <p:nvPr/>
        </p:nvSpPr>
        <p:spPr>
          <a:xfrm>
            <a:off x="3417034" y="3894425"/>
            <a:ext cx="3584790" cy="400110"/>
          </a:xfrm>
          <a:prstGeom prst="rect">
            <a:avLst/>
          </a:prstGeom>
          <a:noFill/>
        </p:spPr>
        <p:txBody>
          <a:bodyPr wrap="square" rtlCol="0">
            <a:spAutoFit/>
          </a:bodyPr>
          <a:lstStyle/>
          <a:p>
            <a:pPr algn="ctr"/>
            <a:r>
              <a:rPr kumimoji="1" lang="en-US" altLang="ko-KR" sz="2000">
                <a:latin typeface="Roboto" panose="02000000000000000000" pitchFamily="2" charset="0"/>
                <a:ea typeface="Roboto" panose="02000000000000000000" pitchFamily="2" charset="0"/>
                <a:cs typeface="Calibri" panose="020F0502020204030204" pitchFamily="34" charset="0"/>
              </a:rPr>
              <a:t>Compute Express Link (CXL)</a:t>
            </a:r>
            <a:endParaRPr kumimoji="1" lang="ko-KR" altLang="en-US" sz="2000">
              <a:latin typeface="Roboto" panose="02000000000000000000" pitchFamily="2" charset="0"/>
              <a:cs typeface="Calibri" panose="020F0502020204030204" pitchFamily="34" charset="0"/>
            </a:endParaRPr>
          </a:p>
        </p:txBody>
      </p:sp>
      <p:sp>
        <p:nvSpPr>
          <p:cNvPr id="25" name="직사각형 24">
            <a:extLst>
              <a:ext uri="{FF2B5EF4-FFF2-40B4-BE49-F238E27FC236}">
                <a16:creationId xmlns:a16="http://schemas.microsoft.com/office/drawing/2014/main" id="{B35CF3B4-83A3-C949-29DC-AE4E10EDC8D4}"/>
              </a:ext>
            </a:extLst>
          </p:cNvPr>
          <p:cNvSpPr/>
          <p:nvPr/>
        </p:nvSpPr>
        <p:spPr>
          <a:xfrm>
            <a:off x="1781860" y="5060021"/>
            <a:ext cx="1411137" cy="342314"/>
          </a:xfrm>
          <a:prstGeom prst="rect">
            <a:avLst/>
          </a:prstGeom>
          <a:solidFill>
            <a:schemeClr val="tx1">
              <a:lumMod val="20000"/>
              <a:lumOff val="8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1800">
                <a:solidFill>
                  <a:srgbClr val="000000"/>
                </a:solidFill>
                <a:latin typeface="Roboto" panose="02000000000000000000" pitchFamily="2" charset="0"/>
                <a:ea typeface="Roboto" panose="02000000000000000000" pitchFamily="2" charset="0"/>
              </a:rPr>
              <a:t>Memory</a:t>
            </a:r>
            <a:endParaRPr kumimoji="1" lang="ko-KR" altLang="en-US" sz="1800">
              <a:solidFill>
                <a:srgbClr val="000000"/>
              </a:solidFill>
              <a:latin typeface="Roboto" panose="02000000000000000000" pitchFamily="2" charset="0"/>
            </a:endParaRPr>
          </a:p>
        </p:txBody>
      </p:sp>
      <p:cxnSp>
        <p:nvCxnSpPr>
          <p:cNvPr id="70" name="직선 연결선[R] 69">
            <a:extLst>
              <a:ext uri="{FF2B5EF4-FFF2-40B4-BE49-F238E27FC236}">
                <a16:creationId xmlns:a16="http://schemas.microsoft.com/office/drawing/2014/main" id="{370F8905-5369-6950-D386-ED5A181DBB70}"/>
              </a:ext>
            </a:extLst>
          </p:cNvPr>
          <p:cNvCxnSpPr>
            <a:cxnSpLocks/>
            <a:stCxn id="6" idx="3"/>
            <a:endCxn id="8" idx="1"/>
          </p:cNvCxnSpPr>
          <p:nvPr/>
        </p:nvCxnSpPr>
        <p:spPr>
          <a:xfrm>
            <a:off x="3060869" y="4295030"/>
            <a:ext cx="4297249" cy="1654"/>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sp>
        <p:nvSpPr>
          <p:cNvPr id="90" name="위쪽/아래쪽 화살표[U] 89">
            <a:extLst>
              <a:ext uri="{FF2B5EF4-FFF2-40B4-BE49-F238E27FC236}">
                <a16:creationId xmlns:a16="http://schemas.microsoft.com/office/drawing/2014/main" id="{02ACF313-E1B8-B27B-A3AF-79D737D209A4}"/>
              </a:ext>
            </a:extLst>
          </p:cNvPr>
          <p:cNvSpPr/>
          <p:nvPr/>
        </p:nvSpPr>
        <p:spPr>
          <a:xfrm rot="16200000">
            <a:off x="5057028" y="2552241"/>
            <a:ext cx="367405" cy="4095465"/>
          </a:xfrm>
          <a:prstGeom prst="upDownArrow">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ko-KR" altLang="en-US" sz="200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45" name="직사각형 44">
            <a:extLst>
              <a:ext uri="{FF2B5EF4-FFF2-40B4-BE49-F238E27FC236}">
                <a16:creationId xmlns:a16="http://schemas.microsoft.com/office/drawing/2014/main" id="{9913AFC0-D62E-7831-E748-9B0CEE957C1C}"/>
              </a:ext>
            </a:extLst>
          </p:cNvPr>
          <p:cNvSpPr/>
          <p:nvPr/>
        </p:nvSpPr>
        <p:spPr>
          <a:xfrm>
            <a:off x="7474687" y="3576502"/>
            <a:ext cx="1534085" cy="1436372"/>
          </a:xfrm>
          <a:prstGeom prst="rect">
            <a:avLst/>
          </a:prstGeom>
          <a:solidFill>
            <a:schemeClr val="tx2">
              <a:lumMod val="90000"/>
            </a:schemeClr>
          </a:solidFill>
          <a:ln w="254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1" name="TextBox 90">
            <a:extLst>
              <a:ext uri="{FF2B5EF4-FFF2-40B4-BE49-F238E27FC236}">
                <a16:creationId xmlns:a16="http://schemas.microsoft.com/office/drawing/2014/main" id="{4C1F246F-58B8-C247-844D-1DBA99B271F9}"/>
              </a:ext>
            </a:extLst>
          </p:cNvPr>
          <p:cNvSpPr txBox="1"/>
          <p:nvPr/>
        </p:nvSpPr>
        <p:spPr>
          <a:xfrm>
            <a:off x="3422147" y="4734124"/>
            <a:ext cx="3639138" cy="707886"/>
          </a:xfrm>
          <a:prstGeom prst="rect">
            <a:avLst/>
          </a:prstGeom>
          <a:noFill/>
        </p:spPr>
        <p:txBody>
          <a:bodyPr wrap="none" rtlCol="0">
            <a:spAutoFit/>
          </a:bodyPr>
          <a:lstStyle/>
          <a:p>
            <a:pPr algn="ctr"/>
            <a:r>
              <a:rPr kumimoji="1" lang="en-US" altLang="ko-KR" sz="2000">
                <a:solidFill>
                  <a:schemeClr val="accent2"/>
                </a:solidFill>
                <a:latin typeface="Roboto" panose="02000000000000000000" pitchFamily="2" charset="0"/>
                <a:ea typeface="Roboto" panose="02000000000000000000" pitchFamily="2" charset="0"/>
                <a:cs typeface="Roboto" panose="02000000000000000000" pitchFamily="2" charset="0"/>
              </a:rPr>
              <a:t>Long latency &amp; low bandwidth</a:t>
            </a:r>
          </a:p>
          <a:p>
            <a:pPr algn="ctr"/>
            <a:r>
              <a:rPr kumimoji="1" lang="en-US" altLang="ko-KR" sz="2000">
                <a:solidFill>
                  <a:schemeClr val="accent2"/>
                </a:solidFill>
                <a:latin typeface="Roboto" panose="02000000000000000000" pitchFamily="2" charset="0"/>
                <a:ea typeface="Roboto" panose="02000000000000000000" pitchFamily="2" charset="0"/>
                <a:cs typeface="Roboto" panose="02000000000000000000" pitchFamily="2" charset="0"/>
                <a:sym typeface="Wingdings" pitchFamily="2" charset="2"/>
              </a:rPr>
              <a:t> Data movement bottleneck!</a:t>
            </a:r>
            <a:endParaRPr kumimoji="1" lang="ko-KR" altLang="en-US" sz="2000">
              <a:solidFill>
                <a:schemeClr val="accent2"/>
              </a:solidFill>
              <a:latin typeface="Roboto" panose="02000000000000000000" pitchFamily="2" charset="0"/>
              <a:cs typeface="Roboto" panose="02000000000000000000" pitchFamily="2" charset="0"/>
            </a:endParaRPr>
          </a:p>
        </p:txBody>
      </p:sp>
      <p:sp>
        <p:nvSpPr>
          <p:cNvPr id="95" name="직사각형 94">
            <a:extLst>
              <a:ext uri="{FF2B5EF4-FFF2-40B4-BE49-F238E27FC236}">
                <a16:creationId xmlns:a16="http://schemas.microsoft.com/office/drawing/2014/main" id="{109DA456-78E7-B39A-5385-2320905CD20C}"/>
              </a:ext>
            </a:extLst>
          </p:cNvPr>
          <p:cNvSpPr/>
          <p:nvPr/>
        </p:nvSpPr>
        <p:spPr>
          <a:xfrm>
            <a:off x="7630850" y="4019229"/>
            <a:ext cx="1214064" cy="853470"/>
          </a:xfrm>
          <a:prstGeom prst="rect">
            <a:avLst/>
          </a:prstGeom>
          <a:solidFill>
            <a:srgbClr val="203864"/>
          </a:solidFill>
          <a:ln>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2000" rIns="0" rtlCol="0" anchor="ctr"/>
          <a:lstStyle/>
          <a:p>
            <a:pPr algn="ctr">
              <a:lnSpc>
                <a:spcPct val="80000"/>
              </a:lnSpc>
            </a:pPr>
            <a:r>
              <a:rPr lang="en-US" altLang="ko-KR" sz="2400">
                <a:solidFill>
                  <a:schemeClr val="bg1"/>
                </a:solidFill>
                <a:latin typeface="Calibri" panose="020F0502020204030204" pitchFamily="34" charset="0"/>
                <a:ea typeface="Roboto" panose="02000000000000000000" pitchFamily="2" charset="0"/>
                <a:cs typeface="Calibri" panose="020F0502020204030204" pitchFamily="34" charset="0"/>
              </a:rPr>
              <a:t>NDP</a:t>
            </a:r>
          </a:p>
          <a:p>
            <a:pPr algn="ctr">
              <a:lnSpc>
                <a:spcPct val="80000"/>
              </a:lnSpc>
            </a:pPr>
            <a:r>
              <a:rPr lang="en-US" altLang="ko-KR" sz="2400">
                <a:solidFill>
                  <a:schemeClr val="bg1"/>
                </a:solidFill>
                <a:latin typeface="Calibri" panose="020F0502020204030204" pitchFamily="34" charset="0"/>
                <a:ea typeface="Roboto" panose="02000000000000000000" pitchFamily="2" charset="0"/>
                <a:cs typeface="Calibri" panose="020F0502020204030204" pitchFamily="34" charset="0"/>
              </a:rPr>
              <a:t>unit</a:t>
            </a:r>
            <a:endParaRPr lang="ko-KR" altLang="en-US" sz="2400">
              <a:solidFill>
                <a:schemeClr val="bg1"/>
              </a:solidFill>
              <a:latin typeface="Calibri" panose="020F0502020204030204" pitchFamily="34" charset="0"/>
              <a:cs typeface="Calibri" panose="020F0502020204030204" pitchFamily="34" charset="0"/>
            </a:endParaRPr>
          </a:p>
        </p:txBody>
      </p:sp>
      <p:sp>
        <p:nvSpPr>
          <p:cNvPr id="98" name="TextBox 97">
            <a:extLst>
              <a:ext uri="{FF2B5EF4-FFF2-40B4-BE49-F238E27FC236}">
                <a16:creationId xmlns:a16="http://schemas.microsoft.com/office/drawing/2014/main" id="{6F2AE588-D3A8-9025-47E5-3DD5078FAECC}"/>
              </a:ext>
            </a:extLst>
          </p:cNvPr>
          <p:cNvSpPr txBox="1"/>
          <p:nvPr/>
        </p:nvSpPr>
        <p:spPr>
          <a:xfrm>
            <a:off x="8084779" y="5204363"/>
            <a:ext cx="2033784" cy="430887"/>
          </a:xfrm>
          <a:prstGeom prst="rect">
            <a:avLst/>
          </a:prstGeom>
          <a:noFill/>
        </p:spPr>
        <p:txBody>
          <a:bodyPr wrap="square">
            <a:spAutoFit/>
          </a:bodyPr>
          <a:lstStyle/>
          <a:p>
            <a:pPr algn="ctr"/>
            <a:r>
              <a:rPr kumimoji="1" lang="en-US" altLang="ko-KR" sz="2200">
                <a:solidFill>
                  <a:srgbClr val="000000"/>
                </a:solidFill>
                <a:latin typeface="Roboto" panose="02000000000000000000" pitchFamily="2" charset="0"/>
                <a:ea typeface="Roboto" panose="02000000000000000000" pitchFamily="2" charset="0"/>
              </a:rPr>
              <a:t>CXL Memory</a:t>
            </a:r>
            <a:endParaRPr kumimoji="1" lang="ko-KR" altLang="en-US" sz="2200">
              <a:solidFill>
                <a:srgbClr val="000000"/>
              </a:solidFill>
              <a:latin typeface="Roboto" panose="02000000000000000000" pitchFamily="2" charset="0"/>
            </a:endParaRPr>
          </a:p>
        </p:txBody>
      </p:sp>
      <p:sp>
        <p:nvSpPr>
          <p:cNvPr id="34" name="직사각형 33">
            <a:extLst>
              <a:ext uri="{FF2B5EF4-FFF2-40B4-BE49-F238E27FC236}">
                <a16:creationId xmlns:a16="http://schemas.microsoft.com/office/drawing/2014/main" id="{591EAD42-275B-CB3E-FC9F-DA9A4424D83E}"/>
              </a:ext>
            </a:extLst>
          </p:cNvPr>
          <p:cNvSpPr/>
          <p:nvPr/>
        </p:nvSpPr>
        <p:spPr>
          <a:xfrm>
            <a:off x="1649601" y="5150166"/>
            <a:ext cx="1411137" cy="342314"/>
          </a:xfrm>
          <a:prstGeom prst="rect">
            <a:avLst/>
          </a:prstGeom>
          <a:solidFill>
            <a:schemeClr val="tx1">
              <a:lumMod val="20000"/>
              <a:lumOff val="8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1800">
                <a:solidFill>
                  <a:srgbClr val="000000"/>
                </a:solidFill>
                <a:latin typeface="Roboto" panose="02000000000000000000" pitchFamily="2" charset="0"/>
                <a:ea typeface="Roboto" panose="02000000000000000000" pitchFamily="2" charset="0"/>
              </a:rPr>
              <a:t>Memory</a:t>
            </a:r>
            <a:endParaRPr kumimoji="1" lang="ko-KR" altLang="en-US" sz="1800">
              <a:solidFill>
                <a:srgbClr val="000000"/>
              </a:solidFill>
              <a:latin typeface="Roboto" panose="02000000000000000000" pitchFamily="2" charset="0"/>
            </a:endParaRPr>
          </a:p>
        </p:txBody>
      </p:sp>
      <p:sp>
        <p:nvSpPr>
          <p:cNvPr id="35" name="직사각형 34">
            <a:extLst>
              <a:ext uri="{FF2B5EF4-FFF2-40B4-BE49-F238E27FC236}">
                <a16:creationId xmlns:a16="http://schemas.microsoft.com/office/drawing/2014/main" id="{15B73B62-F8D2-F5AB-97DC-F1478641BF6E}"/>
              </a:ext>
            </a:extLst>
          </p:cNvPr>
          <p:cNvSpPr/>
          <p:nvPr/>
        </p:nvSpPr>
        <p:spPr>
          <a:xfrm>
            <a:off x="1781860" y="3097579"/>
            <a:ext cx="1411137" cy="342314"/>
          </a:xfrm>
          <a:prstGeom prst="rect">
            <a:avLst/>
          </a:prstGeom>
          <a:solidFill>
            <a:schemeClr val="tx1">
              <a:lumMod val="20000"/>
              <a:lumOff val="8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1800">
                <a:solidFill>
                  <a:srgbClr val="000000"/>
                </a:solidFill>
                <a:latin typeface="Roboto" panose="02000000000000000000" pitchFamily="2" charset="0"/>
                <a:ea typeface="Roboto" panose="02000000000000000000" pitchFamily="2" charset="0"/>
              </a:rPr>
              <a:t>Memory</a:t>
            </a:r>
            <a:endParaRPr kumimoji="1" lang="ko-KR" altLang="en-US" sz="1800">
              <a:solidFill>
                <a:srgbClr val="000000"/>
              </a:solidFill>
              <a:latin typeface="Roboto" panose="02000000000000000000" pitchFamily="2" charset="0"/>
            </a:endParaRPr>
          </a:p>
        </p:txBody>
      </p:sp>
      <p:cxnSp>
        <p:nvCxnSpPr>
          <p:cNvPr id="22" name="직선 연결선[R] 21">
            <a:extLst>
              <a:ext uri="{FF2B5EF4-FFF2-40B4-BE49-F238E27FC236}">
                <a16:creationId xmlns:a16="http://schemas.microsoft.com/office/drawing/2014/main" id="{0C430127-ADC4-DD74-E274-FA66BCF1FCFC}"/>
              </a:ext>
            </a:extLst>
          </p:cNvPr>
          <p:cNvCxnSpPr>
            <a:cxnSpLocks/>
          </p:cNvCxnSpPr>
          <p:nvPr/>
        </p:nvCxnSpPr>
        <p:spPr>
          <a:xfrm>
            <a:off x="2355169" y="4877500"/>
            <a:ext cx="0" cy="272666"/>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40" name="직선 연결선[R] 21">
            <a:extLst>
              <a:ext uri="{FF2B5EF4-FFF2-40B4-BE49-F238E27FC236}">
                <a16:creationId xmlns:a16="http://schemas.microsoft.com/office/drawing/2014/main" id="{BF113642-5BD5-26B2-1051-8E82FAC47568}"/>
              </a:ext>
            </a:extLst>
          </p:cNvPr>
          <p:cNvCxnSpPr>
            <a:cxnSpLocks/>
          </p:cNvCxnSpPr>
          <p:nvPr/>
        </p:nvCxnSpPr>
        <p:spPr>
          <a:xfrm>
            <a:off x="2487428" y="4772283"/>
            <a:ext cx="0" cy="272666"/>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43" name="직선 연결선[R] 21">
            <a:extLst>
              <a:ext uri="{FF2B5EF4-FFF2-40B4-BE49-F238E27FC236}">
                <a16:creationId xmlns:a16="http://schemas.microsoft.com/office/drawing/2014/main" id="{AB003505-967F-7863-E5B7-B527D10726FA}"/>
              </a:ext>
            </a:extLst>
          </p:cNvPr>
          <p:cNvCxnSpPr>
            <a:cxnSpLocks/>
          </p:cNvCxnSpPr>
          <p:nvPr/>
        </p:nvCxnSpPr>
        <p:spPr>
          <a:xfrm>
            <a:off x="2355169" y="3537650"/>
            <a:ext cx="0" cy="272666"/>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44" name="직선 연결선[R] 21">
            <a:extLst>
              <a:ext uri="{FF2B5EF4-FFF2-40B4-BE49-F238E27FC236}">
                <a16:creationId xmlns:a16="http://schemas.microsoft.com/office/drawing/2014/main" id="{06A6FBF8-9FFF-0441-E202-B969C55D1ADD}"/>
              </a:ext>
            </a:extLst>
          </p:cNvPr>
          <p:cNvCxnSpPr>
            <a:cxnSpLocks/>
          </p:cNvCxnSpPr>
          <p:nvPr/>
        </p:nvCxnSpPr>
        <p:spPr>
          <a:xfrm>
            <a:off x="2487428" y="3438872"/>
            <a:ext cx="0" cy="272666"/>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sp>
        <p:nvSpPr>
          <p:cNvPr id="36" name="직사각형 35">
            <a:extLst>
              <a:ext uri="{FF2B5EF4-FFF2-40B4-BE49-F238E27FC236}">
                <a16:creationId xmlns:a16="http://schemas.microsoft.com/office/drawing/2014/main" id="{6646C7F0-752F-F037-6FBD-3C4600A66EE3}"/>
              </a:ext>
            </a:extLst>
          </p:cNvPr>
          <p:cNvSpPr/>
          <p:nvPr/>
        </p:nvSpPr>
        <p:spPr>
          <a:xfrm>
            <a:off x="1649601" y="3187724"/>
            <a:ext cx="1411137" cy="342314"/>
          </a:xfrm>
          <a:prstGeom prst="rect">
            <a:avLst/>
          </a:prstGeom>
          <a:solidFill>
            <a:schemeClr val="tx1">
              <a:lumMod val="20000"/>
              <a:lumOff val="8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1800">
                <a:solidFill>
                  <a:srgbClr val="000000"/>
                </a:solidFill>
                <a:latin typeface="Roboto" panose="02000000000000000000" pitchFamily="2" charset="0"/>
                <a:ea typeface="Roboto" panose="02000000000000000000" pitchFamily="2" charset="0"/>
              </a:rPr>
              <a:t>Memory</a:t>
            </a:r>
            <a:endParaRPr kumimoji="1" lang="ko-KR" altLang="en-US" sz="1800">
              <a:solidFill>
                <a:srgbClr val="000000"/>
              </a:solidFill>
              <a:latin typeface="Roboto" panose="02000000000000000000" pitchFamily="2" charset="0"/>
            </a:endParaRPr>
          </a:p>
        </p:txBody>
      </p:sp>
      <p:grpSp>
        <p:nvGrpSpPr>
          <p:cNvPr id="5" name="그룹 4">
            <a:extLst>
              <a:ext uri="{FF2B5EF4-FFF2-40B4-BE49-F238E27FC236}">
                <a16:creationId xmlns:a16="http://schemas.microsoft.com/office/drawing/2014/main" id="{B3B81AE0-B3B9-9E77-39C0-7198D7758E8B}"/>
              </a:ext>
            </a:extLst>
          </p:cNvPr>
          <p:cNvGrpSpPr/>
          <p:nvPr/>
        </p:nvGrpSpPr>
        <p:grpSpPr>
          <a:xfrm>
            <a:off x="1880151" y="3712559"/>
            <a:ext cx="1180718" cy="1164941"/>
            <a:chOff x="1162320" y="3018409"/>
            <a:chExt cx="787063" cy="683847"/>
          </a:xfrm>
        </p:grpSpPr>
        <p:sp>
          <p:nvSpPr>
            <p:cNvPr id="6" name="직사각형 5">
              <a:extLst>
                <a:ext uri="{FF2B5EF4-FFF2-40B4-BE49-F238E27FC236}">
                  <a16:creationId xmlns:a16="http://schemas.microsoft.com/office/drawing/2014/main" id="{C4D61C94-5690-77FF-C571-29E0833ACC06}"/>
                </a:ext>
              </a:extLst>
            </p:cNvPr>
            <p:cNvSpPr/>
            <p:nvPr/>
          </p:nvSpPr>
          <p:spPr>
            <a:xfrm>
              <a:off x="1162320" y="3018409"/>
              <a:ext cx="787063" cy="683847"/>
            </a:xfrm>
            <a:prstGeom prst="rect">
              <a:avLst/>
            </a:prstGeom>
            <a:solidFill>
              <a:srgbClr val="2B5154"/>
            </a:solidFill>
            <a:ln w="9525" cap="flat" cmpd="sng" algn="ctr">
              <a:solidFill>
                <a:sysClr val="windowText" lastClr="000000"/>
              </a:solidFill>
              <a:prstDash val="solid"/>
              <a:miter lim="800000"/>
            </a:ln>
            <a:effectLst>
              <a:softEdge rad="0"/>
            </a:effectLst>
          </p:spPr>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kumimoji="1" lang="ko-KR" altLang="en-US" sz="1600">
                <a:solidFill>
                  <a:srgbClr val="000000"/>
                </a:solidFill>
                <a:latin typeface="Calibri" panose="020F0502020204030204" pitchFamily="34" charset="0"/>
                <a:ea typeface="맑은 고딕" panose="020B0503020000020004" pitchFamily="50" charset="-127"/>
                <a:cs typeface="Calibri" panose="020F0502020204030204" pitchFamily="34" charset="0"/>
              </a:endParaRPr>
            </a:p>
          </p:txBody>
        </p:sp>
        <p:sp>
          <p:nvSpPr>
            <p:cNvPr id="9" name="직사각형 8">
              <a:extLst>
                <a:ext uri="{FF2B5EF4-FFF2-40B4-BE49-F238E27FC236}">
                  <a16:creationId xmlns:a16="http://schemas.microsoft.com/office/drawing/2014/main" id="{87C9CE7B-2305-9C5D-2E9A-9D5471E9B2C4}"/>
                </a:ext>
              </a:extLst>
            </p:cNvPr>
            <p:cNvSpPr/>
            <p:nvPr/>
          </p:nvSpPr>
          <p:spPr>
            <a:xfrm>
              <a:off x="1204559" y="3056562"/>
              <a:ext cx="702585" cy="607540"/>
            </a:xfrm>
            <a:prstGeom prst="rect">
              <a:avLst/>
            </a:prstGeom>
            <a:solidFill>
              <a:srgbClr val="27282C"/>
            </a:solidFill>
            <a:ln w="9525" cap="flat" cmpd="sng" algn="ctr">
              <a:solidFill>
                <a:sysClr val="windowText" lastClr="000000"/>
              </a:solidFill>
              <a:prstDash val="solid"/>
              <a:miter lim="800000"/>
            </a:ln>
            <a:effectLst>
              <a:softEdge rad="0"/>
            </a:effectLst>
          </p:spPr>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kumimoji="1" lang="ko-KR" altLang="en-US" sz="1600">
                <a:solidFill>
                  <a:srgbClr val="000000"/>
                </a:solidFill>
                <a:latin typeface="Calibri" panose="020F0502020204030204" pitchFamily="34" charset="0"/>
                <a:ea typeface="맑은 고딕" panose="020B0503020000020004" pitchFamily="50" charset="-127"/>
                <a:cs typeface="Calibri" panose="020F0502020204030204" pitchFamily="34" charset="0"/>
              </a:endParaRPr>
            </a:p>
          </p:txBody>
        </p:sp>
        <p:sp>
          <p:nvSpPr>
            <p:cNvPr id="16" name="직사각형 15">
              <a:extLst>
                <a:ext uri="{FF2B5EF4-FFF2-40B4-BE49-F238E27FC236}">
                  <a16:creationId xmlns:a16="http://schemas.microsoft.com/office/drawing/2014/main" id="{DB10EF98-ADD4-5538-1FB7-A4E7B6140B66}"/>
                </a:ext>
              </a:extLst>
            </p:cNvPr>
            <p:cNvSpPr/>
            <p:nvPr/>
          </p:nvSpPr>
          <p:spPr>
            <a:xfrm>
              <a:off x="1254175" y="3102573"/>
              <a:ext cx="603353" cy="515518"/>
            </a:xfrm>
            <a:prstGeom prst="rect">
              <a:avLst/>
            </a:prstGeom>
            <a:gradFill flip="none" rotWithShape="1">
              <a:gsLst>
                <a:gs pos="0">
                  <a:srgbClr val="9E9E9E"/>
                </a:gs>
                <a:gs pos="50000">
                  <a:srgbClr val="FFFFFF"/>
                </a:gs>
                <a:gs pos="100000">
                  <a:srgbClr val="828282"/>
                </a:gs>
              </a:gsLst>
              <a:lin ang="2700000" scaled="1"/>
              <a:tileRect/>
            </a:gradFill>
            <a:ln w="9525" cap="flat" cmpd="sng" algn="ctr">
              <a:solidFill>
                <a:sysClr val="windowText" lastClr="000000"/>
              </a:solidFill>
              <a:prstDash val="solid"/>
              <a:miter lim="800000"/>
            </a:ln>
            <a:effectLst>
              <a:softEdge rad="0"/>
            </a:effectLst>
          </p:spPr>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r>
                <a:rPr kumimoji="1" lang="en-US" altLang="ko-KR" sz="2400">
                  <a:solidFill>
                    <a:srgbClr val="000000"/>
                  </a:solidFill>
                  <a:latin typeface="Roboto" panose="02000000000000000000" pitchFamily="2" charset="0"/>
                  <a:ea typeface="Roboto" panose="02000000000000000000" pitchFamily="2" charset="0"/>
                  <a:cs typeface="Roboto" panose="02000000000000000000" pitchFamily="2" charset="0"/>
                </a:rPr>
                <a:t>Host</a:t>
              </a:r>
              <a:endParaRPr kumimoji="1" lang="ko-KR" altLang="en-US" sz="2400">
                <a:solidFill>
                  <a:srgbClr val="000000"/>
                </a:solidFill>
                <a:latin typeface="Roboto" panose="02000000000000000000" pitchFamily="2" charset="0"/>
                <a:ea typeface="맑은 고딕" panose="020B0503020000020004" pitchFamily="50" charset="-127"/>
                <a:cs typeface="Roboto" panose="02000000000000000000" pitchFamily="2" charset="0"/>
              </a:endParaRPr>
            </a:p>
          </p:txBody>
        </p:sp>
      </p:grpSp>
      <p:sp>
        <p:nvSpPr>
          <p:cNvPr id="33" name="직사각형 32">
            <a:extLst>
              <a:ext uri="{FF2B5EF4-FFF2-40B4-BE49-F238E27FC236}">
                <a16:creationId xmlns:a16="http://schemas.microsoft.com/office/drawing/2014/main" id="{EA9C5AF3-CF80-524F-A7CE-129A73476995}"/>
              </a:ext>
            </a:extLst>
          </p:cNvPr>
          <p:cNvSpPr/>
          <p:nvPr/>
        </p:nvSpPr>
        <p:spPr>
          <a:xfrm>
            <a:off x="9385501" y="3576502"/>
            <a:ext cx="1411137" cy="342314"/>
          </a:xfrm>
          <a:prstGeom prst="rect">
            <a:avLst/>
          </a:prstGeom>
          <a:solidFill>
            <a:schemeClr val="tx1">
              <a:lumMod val="20000"/>
              <a:lumOff val="8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1800">
                <a:solidFill>
                  <a:srgbClr val="000000"/>
                </a:solidFill>
                <a:latin typeface="Roboto" panose="02000000000000000000" pitchFamily="2" charset="0"/>
                <a:ea typeface="Roboto" panose="02000000000000000000" pitchFamily="2" charset="0"/>
              </a:rPr>
              <a:t>Memory</a:t>
            </a:r>
            <a:endParaRPr kumimoji="1" lang="ko-KR" altLang="en-US" sz="1800">
              <a:solidFill>
                <a:srgbClr val="000000"/>
              </a:solidFill>
              <a:latin typeface="Roboto" panose="02000000000000000000" pitchFamily="2" charset="0"/>
            </a:endParaRPr>
          </a:p>
        </p:txBody>
      </p:sp>
      <p:sp>
        <p:nvSpPr>
          <p:cNvPr id="37" name="직사각형 36">
            <a:extLst>
              <a:ext uri="{FF2B5EF4-FFF2-40B4-BE49-F238E27FC236}">
                <a16:creationId xmlns:a16="http://schemas.microsoft.com/office/drawing/2014/main" id="{E8262FCE-10FC-8F2C-8F5E-ABBF5839533B}"/>
              </a:ext>
            </a:extLst>
          </p:cNvPr>
          <p:cNvSpPr/>
          <p:nvPr/>
        </p:nvSpPr>
        <p:spPr>
          <a:xfrm>
            <a:off x="9385501" y="4000197"/>
            <a:ext cx="1411137" cy="342314"/>
          </a:xfrm>
          <a:prstGeom prst="rect">
            <a:avLst/>
          </a:prstGeom>
          <a:solidFill>
            <a:schemeClr val="tx1">
              <a:lumMod val="20000"/>
              <a:lumOff val="8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1800">
                <a:solidFill>
                  <a:srgbClr val="000000"/>
                </a:solidFill>
                <a:latin typeface="Roboto" panose="02000000000000000000" pitchFamily="2" charset="0"/>
                <a:ea typeface="Roboto" panose="02000000000000000000" pitchFamily="2" charset="0"/>
              </a:rPr>
              <a:t>Memory</a:t>
            </a:r>
            <a:endParaRPr kumimoji="1" lang="ko-KR" altLang="en-US" sz="1800">
              <a:solidFill>
                <a:srgbClr val="000000"/>
              </a:solidFill>
              <a:latin typeface="Roboto" panose="02000000000000000000" pitchFamily="2" charset="0"/>
            </a:endParaRPr>
          </a:p>
        </p:txBody>
      </p:sp>
      <p:sp>
        <p:nvSpPr>
          <p:cNvPr id="39" name="직사각형 38">
            <a:extLst>
              <a:ext uri="{FF2B5EF4-FFF2-40B4-BE49-F238E27FC236}">
                <a16:creationId xmlns:a16="http://schemas.microsoft.com/office/drawing/2014/main" id="{EF26610A-7F6F-EEF4-2E63-5879AE9C6980}"/>
              </a:ext>
            </a:extLst>
          </p:cNvPr>
          <p:cNvSpPr/>
          <p:nvPr/>
        </p:nvSpPr>
        <p:spPr>
          <a:xfrm>
            <a:off x="9385500" y="4670560"/>
            <a:ext cx="1411137" cy="342314"/>
          </a:xfrm>
          <a:prstGeom prst="rect">
            <a:avLst/>
          </a:prstGeom>
          <a:solidFill>
            <a:schemeClr val="tx1">
              <a:lumMod val="20000"/>
              <a:lumOff val="8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1800">
                <a:solidFill>
                  <a:srgbClr val="000000"/>
                </a:solidFill>
                <a:latin typeface="Roboto" panose="02000000000000000000" pitchFamily="2" charset="0"/>
                <a:ea typeface="Roboto" panose="02000000000000000000" pitchFamily="2" charset="0"/>
              </a:rPr>
              <a:t>Memory</a:t>
            </a:r>
            <a:endParaRPr kumimoji="1" lang="ko-KR" altLang="en-US" sz="1800">
              <a:solidFill>
                <a:srgbClr val="000000"/>
              </a:solidFill>
              <a:latin typeface="Roboto" panose="02000000000000000000" pitchFamily="2" charset="0"/>
            </a:endParaRPr>
          </a:p>
        </p:txBody>
      </p:sp>
      <p:sp>
        <p:nvSpPr>
          <p:cNvPr id="41" name="TextBox 40">
            <a:extLst>
              <a:ext uri="{FF2B5EF4-FFF2-40B4-BE49-F238E27FC236}">
                <a16:creationId xmlns:a16="http://schemas.microsoft.com/office/drawing/2014/main" id="{0DC58D5D-044B-AF83-A49B-163B21454F74}"/>
              </a:ext>
            </a:extLst>
          </p:cNvPr>
          <p:cNvSpPr txBox="1"/>
          <p:nvPr/>
        </p:nvSpPr>
        <p:spPr>
          <a:xfrm>
            <a:off x="9896144" y="4194940"/>
            <a:ext cx="389850" cy="461665"/>
          </a:xfrm>
          <a:prstGeom prst="rect">
            <a:avLst/>
          </a:prstGeom>
          <a:noFill/>
        </p:spPr>
        <p:txBody>
          <a:bodyPr wrap="none" rtlCol="0">
            <a:spAutoFit/>
          </a:bodyPr>
          <a:lstStyle/>
          <a:p>
            <a:pPr algn="l"/>
            <a:r>
              <a:rPr lang="en-US" altLang="ko-KR" sz="2400">
                <a:latin typeface="Roboto" panose="02000000000000000000" pitchFamily="2" charset="0"/>
                <a:ea typeface="Roboto" panose="02000000000000000000" pitchFamily="2" charset="0"/>
                <a:cs typeface="Roboto" panose="02000000000000000000" pitchFamily="2" charset="0"/>
              </a:rPr>
              <a:t>…</a:t>
            </a:r>
            <a:endParaRPr lang="ko-KR" altLang="en-US" sz="2400">
              <a:latin typeface="Roboto" panose="02000000000000000000" pitchFamily="2" charset="0"/>
              <a:cs typeface="Roboto" panose="02000000000000000000" pitchFamily="2" charset="0"/>
            </a:endParaRPr>
          </a:p>
        </p:txBody>
      </p:sp>
      <p:sp>
        <p:nvSpPr>
          <p:cNvPr id="46" name="TextBox 45">
            <a:extLst>
              <a:ext uri="{FF2B5EF4-FFF2-40B4-BE49-F238E27FC236}">
                <a16:creationId xmlns:a16="http://schemas.microsoft.com/office/drawing/2014/main" id="{5B0A4716-558C-6DB9-C463-0305B8168A26}"/>
              </a:ext>
            </a:extLst>
          </p:cNvPr>
          <p:cNvSpPr txBox="1"/>
          <p:nvPr/>
        </p:nvSpPr>
        <p:spPr>
          <a:xfrm>
            <a:off x="7449334" y="3590027"/>
            <a:ext cx="1559438" cy="338554"/>
          </a:xfrm>
          <a:prstGeom prst="rect">
            <a:avLst/>
          </a:prstGeom>
          <a:noFill/>
        </p:spPr>
        <p:txBody>
          <a:bodyPr wrap="square" rtlCol="0">
            <a:spAutoFit/>
          </a:bodyPr>
          <a:lstStyle/>
          <a:p>
            <a:pPr algn="ctr"/>
            <a:r>
              <a:rPr lang="en-US" altLang="ko-KR" sz="1600">
                <a:latin typeface="Roboto" panose="02000000000000000000" pitchFamily="2" charset="0"/>
                <a:ea typeface="Roboto" panose="02000000000000000000" pitchFamily="2" charset="0"/>
                <a:cs typeface="Roboto" panose="02000000000000000000" pitchFamily="2" charset="0"/>
              </a:rPr>
              <a:t>CXL Controller</a:t>
            </a:r>
            <a:endParaRPr lang="ko-KR" altLang="en-US" sz="1600">
              <a:latin typeface="Roboto" panose="02000000000000000000" pitchFamily="2" charset="0"/>
              <a:cs typeface="Roboto" panose="02000000000000000000" pitchFamily="2" charset="0"/>
            </a:endParaRPr>
          </a:p>
        </p:txBody>
      </p:sp>
      <p:cxnSp>
        <p:nvCxnSpPr>
          <p:cNvPr id="3" name="직선 연결선[R] 21">
            <a:extLst>
              <a:ext uri="{FF2B5EF4-FFF2-40B4-BE49-F238E27FC236}">
                <a16:creationId xmlns:a16="http://schemas.microsoft.com/office/drawing/2014/main" id="{88C082BE-33EC-554D-0BEC-8ABE65CE3AF4}"/>
              </a:ext>
            </a:extLst>
          </p:cNvPr>
          <p:cNvCxnSpPr>
            <a:cxnSpLocks/>
            <a:stCxn id="33" idx="1"/>
          </p:cNvCxnSpPr>
          <p:nvPr/>
        </p:nvCxnSpPr>
        <p:spPr>
          <a:xfrm flipH="1">
            <a:off x="9001125" y="3747659"/>
            <a:ext cx="384376" cy="429"/>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13" name="직선 연결선[R] 21">
            <a:extLst>
              <a:ext uri="{FF2B5EF4-FFF2-40B4-BE49-F238E27FC236}">
                <a16:creationId xmlns:a16="http://schemas.microsoft.com/office/drawing/2014/main" id="{7CA97FBC-86BA-A56E-BADD-521F26614E78}"/>
              </a:ext>
            </a:extLst>
          </p:cNvPr>
          <p:cNvCxnSpPr>
            <a:cxnSpLocks/>
            <a:stCxn id="37" idx="1"/>
          </p:cNvCxnSpPr>
          <p:nvPr/>
        </p:nvCxnSpPr>
        <p:spPr>
          <a:xfrm flipH="1">
            <a:off x="9008269" y="4171354"/>
            <a:ext cx="377232" cy="596"/>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grpSp>
        <p:nvGrpSpPr>
          <p:cNvPr id="103" name="그룹 102">
            <a:extLst>
              <a:ext uri="{FF2B5EF4-FFF2-40B4-BE49-F238E27FC236}">
                <a16:creationId xmlns:a16="http://schemas.microsoft.com/office/drawing/2014/main" id="{0796478A-3291-FB53-2FE7-828B3ED563EA}"/>
              </a:ext>
            </a:extLst>
          </p:cNvPr>
          <p:cNvGrpSpPr/>
          <p:nvPr/>
        </p:nvGrpSpPr>
        <p:grpSpPr>
          <a:xfrm>
            <a:off x="8762963" y="3767991"/>
            <a:ext cx="825076" cy="1035478"/>
            <a:chOff x="3127514" y="4611519"/>
            <a:chExt cx="669964" cy="1035478"/>
          </a:xfrm>
        </p:grpSpPr>
        <p:sp>
          <p:nvSpPr>
            <p:cNvPr id="93" name="왼쪽/오른쪽 화살표[L] 92">
              <a:extLst>
                <a:ext uri="{FF2B5EF4-FFF2-40B4-BE49-F238E27FC236}">
                  <a16:creationId xmlns:a16="http://schemas.microsoft.com/office/drawing/2014/main" id="{4A20AA83-D3EA-F157-3229-9539340963CD}"/>
                </a:ext>
              </a:extLst>
            </p:cNvPr>
            <p:cNvSpPr/>
            <p:nvPr/>
          </p:nvSpPr>
          <p:spPr>
            <a:xfrm>
              <a:off x="3127514" y="4611519"/>
              <a:ext cx="669964" cy="1035478"/>
            </a:xfrm>
            <a:prstGeom prst="leftRightArrow">
              <a:avLst>
                <a:gd name="adj1" fmla="val 64445"/>
                <a:gd name="adj2" fmla="val 34110"/>
              </a:avLst>
            </a:prstGeom>
            <a:solidFill>
              <a:srgbClr val="3278D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9" name="TextBox 98">
              <a:extLst>
                <a:ext uri="{FF2B5EF4-FFF2-40B4-BE49-F238E27FC236}">
                  <a16:creationId xmlns:a16="http://schemas.microsoft.com/office/drawing/2014/main" id="{41E76696-C3FC-DAED-302C-4C8665EAB5CA}"/>
                </a:ext>
              </a:extLst>
            </p:cNvPr>
            <p:cNvSpPr txBox="1"/>
            <p:nvPr/>
          </p:nvSpPr>
          <p:spPr>
            <a:xfrm>
              <a:off x="3217006" y="4862757"/>
              <a:ext cx="490980" cy="584775"/>
            </a:xfrm>
            <a:prstGeom prst="rect">
              <a:avLst/>
            </a:prstGeom>
            <a:noFill/>
          </p:spPr>
          <p:txBody>
            <a:bodyPr wrap="none" rtlCol="0">
              <a:spAutoFit/>
            </a:bodyPr>
            <a:lstStyle/>
            <a:p>
              <a:pPr algn="ctr"/>
              <a:r>
                <a:rPr kumimoji="1" lang="en-US" altLang="ko-KR" sz="1600">
                  <a:solidFill>
                    <a:schemeClr val="bg1"/>
                  </a:solidFill>
                  <a:latin typeface="Roboto" panose="02000000000000000000" pitchFamily="2" charset="0"/>
                  <a:ea typeface="Roboto" panose="02000000000000000000" pitchFamily="2" charset="0"/>
                  <a:cs typeface="Roboto" panose="02000000000000000000" pitchFamily="2" charset="0"/>
                </a:rPr>
                <a:t>High</a:t>
              </a:r>
              <a:br>
                <a:rPr kumimoji="1" lang="en-US" altLang="ko-KR" sz="1600">
                  <a:solidFill>
                    <a:schemeClr val="bg1"/>
                  </a:solidFill>
                  <a:latin typeface="Roboto" panose="02000000000000000000" pitchFamily="2" charset="0"/>
                  <a:ea typeface="Roboto" panose="02000000000000000000" pitchFamily="2" charset="0"/>
                  <a:cs typeface="Roboto" panose="02000000000000000000" pitchFamily="2" charset="0"/>
                </a:rPr>
              </a:br>
              <a:r>
                <a:rPr kumimoji="1" lang="en-US" altLang="ko-KR" sz="1600">
                  <a:solidFill>
                    <a:schemeClr val="bg1"/>
                  </a:solidFill>
                  <a:latin typeface="Roboto" panose="02000000000000000000" pitchFamily="2" charset="0"/>
                  <a:ea typeface="Roboto" panose="02000000000000000000" pitchFamily="2" charset="0"/>
                  <a:cs typeface="Roboto" panose="02000000000000000000" pitchFamily="2" charset="0"/>
                </a:rPr>
                <a:t>BW</a:t>
              </a:r>
              <a:endParaRPr kumimoji="1" lang="ko-KR" altLang="en-US" sz="1600">
                <a:solidFill>
                  <a:schemeClr val="bg1"/>
                </a:solidFill>
                <a:latin typeface="Roboto" panose="02000000000000000000" pitchFamily="2" charset="0"/>
                <a:cs typeface="Roboto" panose="02000000000000000000" pitchFamily="2" charset="0"/>
              </a:endParaRPr>
            </a:p>
          </p:txBody>
        </p:sp>
      </p:grpSp>
      <p:cxnSp>
        <p:nvCxnSpPr>
          <p:cNvPr id="17" name="직선 연결선[R] 21">
            <a:extLst>
              <a:ext uri="{FF2B5EF4-FFF2-40B4-BE49-F238E27FC236}">
                <a16:creationId xmlns:a16="http://schemas.microsoft.com/office/drawing/2014/main" id="{99DDEC5D-A1FB-F879-42FD-3CFD6FA665E5}"/>
              </a:ext>
            </a:extLst>
          </p:cNvPr>
          <p:cNvCxnSpPr>
            <a:cxnSpLocks/>
            <a:stCxn id="39" idx="1"/>
          </p:cNvCxnSpPr>
          <p:nvPr/>
        </p:nvCxnSpPr>
        <p:spPr>
          <a:xfrm flipH="1" flipV="1">
            <a:off x="8998744" y="4841081"/>
            <a:ext cx="386756" cy="636"/>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77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35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35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35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3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511DB20-A0DA-2307-D6FE-36AEB1D327A8}"/>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CF125F18-0B1D-EC3E-2E2B-16954DFA5382}"/>
              </a:ext>
            </a:extLst>
          </p:cNvPr>
          <p:cNvSpPr>
            <a:spLocks noGrp="1"/>
          </p:cNvSpPr>
          <p:nvPr>
            <p:ph type="title"/>
          </p:nvPr>
        </p:nvSpPr>
        <p:spPr/>
        <p:txBody>
          <a:bodyPr/>
          <a:lstStyle/>
          <a:p>
            <a:r>
              <a:rPr lang="en-US" altLang="ko-KR"/>
              <a:t>Static Instruction Count Reduction</a:t>
            </a:r>
            <a:endParaRPr lang="ko-KR" altLang="en-US"/>
          </a:p>
        </p:txBody>
      </p:sp>
      <p:sp>
        <p:nvSpPr>
          <p:cNvPr id="4" name="슬라이드 번호 개체 틀 3">
            <a:extLst>
              <a:ext uri="{FF2B5EF4-FFF2-40B4-BE49-F238E27FC236}">
                <a16:creationId xmlns:a16="http://schemas.microsoft.com/office/drawing/2014/main" id="{3B7115CF-06B7-5149-6B83-049D4F3C6429}"/>
              </a:ext>
            </a:extLst>
          </p:cNvPr>
          <p:cNvSpPr>
            <a:spLocks noGrp="1"/>
          </p:cNvSpPr>
          <p:nvPr>
            <p:ph type="sldNum" idx="12"/>
          </p:nvPr>
        </p:nvSpPr>
        <p:spPr/>
        <p:txBody>
          <a:bodyPr/>
          <a:lstStyle/>
          <a:p>
            <a:fld id="{11471D13-A809-49ED-9C29-402759C12C88}" type="slidenum">
              <a:rPr lang="ko-KR" altLang="en-US" smtClean="0"/>
              <a:t>20</a:t>
            </a:fld>
            <a:endParaRPr lang="ko-KR" altLang="en-US"/>
          </a:p>
        </p:txBody>
      </p:sp>
      <p:graphicFrame>
        <p:nvGraphicFramePr>
          <p:cNvPr id="5" name="차트 4">
            <a:extLst>
              <a:ext uri="{FF2B5EF4-FFF2-40B4-BE49-F238E27FC236}">
                <a16:creationId xmlns:a16="http://schemas.microsoft.com/office/drawing/2014/main" id="{0D28E751-E454-4299-DF1F-5B2D9F803875}"/>
              </a:ext>
            </a:extLst>
          </p:cNvPr>
          <p:cNvGraphicFramePr>
            <a:graphicFrameLocks/>
          </p:cNvGraphicFramePr>
          <p:nvPr>
            <p:extLst>
              <p:ext uri="{D42A27DB-BD31-4B8C-83A1-F6EECF244321}">
                <p14:modId xmlns:p14="http://schemas.microsoft.com/office/powerpoint/2010/main" val="3729956013"/>
              </p:ext>
            </p:extLst>
          </p:nvPr>
        </p:nvGraphicFramePr>
        <p:xfrm>
          <a:off x="1082040" y="1733982"/>
          <a:ext cx="10027920" cy="40743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7F73EFF-8F5F-9CD1-FE47-BCD019A04729}"/>
              </a:ext>
            </a:extLst>
          </p:cNvPr>
          <p:cNvSpPr txBox="1"/>
          <p:nvPr/>
        </p:nvSpPr>
        <p:spPr>
          <a:xfrm>
            <a:off x="1577340" y="5250370"/>
            <a:ext cx="954108" cy="369332"/>
          </a:xfrm>
          <a:prstGeom prst="rect">
            <a:avLst/>
          </a:prstGeom>
          <a:noFill/>
        </p:spPr>
        <p:txBody>
          <a:bodyPr wrap="none" rtlCol="0">
            <a:spAutoFit/>
          </a:bodyPr>
          <a:lstStyle/>
          <a:p>
            <a:pPr algn="r"/>
            <a:r>
              <a:rPr lang="en-US" altLang="ko-KR" sz="1800">
                <a:solidFill>
                  <a:schemeClr val="tx1"/>
                </a:solidFill>
                <a:latin typeface="Roboto" panose="02000000000000000000" pitchFamily="2" charset="0"/>
                <a:ea typeface="Roboto" panose="02000000000000000000" pitchFamily="2" charset="0"/>
                <a:cs typeface="Roboto" panose="02000000000000000000" pitchFamily="2" charset="0"/>
              </a:rPr>
              <a:t>Kernels</a:t>
            </a:r>
            <a:endParaRPr lang="ko-KR" altLang="en-US" sz="1800">
              <a:solidFill>
                <a:schemeClr val="tx1"/>
              </a:solidFill>
              <a:latin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9787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텍스트 개체 틀 2">
            <a:extLst>
              <a:ext uri="{FF2B5EF4-FFF2-40B4-BE49-F238E27FC236}">
                <a16:creationId xmlns:a16="http://schemas.microsoft.com/office/drawing/2014/main" id="{278C7BDA-18EF-7B24-CAED-63C0B3DA44FF}"/>
              </a:ext>
            </a:extLst>
          </p:cNvPr>
          <p:cNvSpPr>
            <a:spLocks noGrp="1"/>
          </p:cNvSpPr>
          <p:nvPr>
            <p:ph type="body" idx="1"/>
          </p:nvPr>
        </p:nvSpPr>
        <p:spPr>
          <a:xfrm>
            <a:off x="609600" y="1286934"/>
            <a:ext cx="11058769" cy="5410851"/>
          </a:xfrm>
        </p:spPr>
        <p:txBody>
          <a:bodyPr/>
          <a:lstStyle/>
          <a:p>
            <a:pPr>
              <a:buClr>
                <a:schemeClr val="tx1"/>
              </a:buClr>
            </a:pPr>
            <a:r>
              <a:rPr kumimoji="1" lang="en-US" altLang="ko-KR"/>
              <a:t>Vectorized NDP kernels are launched from the host</a:t>
            </a:r>
          </a:p>
          <a:p>
            <a:pPr>
              <a:buClr>
                <a:schemeClr val="tx1"/>
              </a:buClr>
            </a:pPr>
            <a:r>
              <a:rPr kumimoji="1" lang="el-GR" altLang="ko-KR" i="1"/>
              <a:t>μ</a:t>
            </a:r>
            <a:r>
              <a:rPr kumimoji="1" lang="en-US" altLang="ko-KR" i="1"/>
              <a:t>thread</a:t>
            </a:r>
            <a:r>
              <a:rPr kumimoji="1" lang="en-US" altLang="ko-KR"/>
              <a:t>s are mapped to addresses in</a:t>
            </a:r>
            <a:r>
              <a:rPr kumimoji="1" lang="ko-KR" altLang="en-US"/>
              <a:t> </a:t>
            </a:r>
            <a:r>
              <a:rPr kumimoji="1" lang="en-US" altLang="ko-KR"/>
              <a:t>a </a:t>
            </a:r>
            <a:r>
              <a:rPr kumimoji="1" lang="el-GR" altLang="ko-KR" i="1"/>
              <a:t>μ</a:t>
            </a:r>
            <a:r>
              <a:rPr kumimoji="1" lang="en-US" altLang="ko-KR" i="1"/>
              <a:t>thread pool region</a:t>
            </a:r>
          </a:p>
          <a:p>
            <a:endParaRPr kumimoji="1" lang="ko-KR" altLang="en-US"/>
          </a:p>
        </p:txBody>
      </p:sp>
      <p:sp>
        <p:nvSpPr>
          <p:cNvPr id="2" name="제목 1">
            <a:extLst>
              <a:ext uri="{FF2B5EF4-FFF2-40B4-BE49-F238E27FC236}">
                <a16:creationId xmlns:a16="http://schemas.microsoft.com/office/drawing/2014/main" id="{074472DE-0F2F-196A-13B2-6C9BCE3A8CD0}"/>
              </a:ext>
            </a:extLst>
          </p:cNvPr>
          <p:cNvSpPr>
            <a:spLocks noGrp="1"/>
          </p:cNvSpPr>
          <p:nvPr>
            <p:ph type="title"/>
          </p:nvPr>
        </p:nvSpPr>
        <p:spPr>
          <a:xfrm>
            <a:off x="609599" y="347358"/>
            <a:ext cx="11454582" cy="783989"/>
          </a:xfrm>
        </p:spPr>
        <p:txBody>
          <a:bodyPr/>
          <a:lstStyle/>
          <a:p>
            <a:r>
              <a:rPr kumimoji="1" lang="en-US" altLang="ko-KR" sz="3200" spc="-150"/>
              <a:t>Memory-Mapped Near-Data Processing (M</a:t>
            </a:r>
            <a:r>
              <a:rPr kumimoji="1" lang="en-US" altLang="ko-KR" sz="3200" spc="-150" baseline="30000"/>
              <a:t>2</a:t>
            </a:r>
            <a:r>
              <a:rPr kumimoji="1" lang="en-US" altLang="ko-KR" sz="3200" spc="-150"/>
              <a:t>NDP)</a:t>
            </a:r>
            <a:r>
              <a:rPr kumimoji="1" lang="en-US" altLang="ko-KR" sz="3200" spc="-150" baseline="30000"/>
              <a:t>[1]</a:t>
            </a:r>
            <a:r>
              <a:rPr kumimoji="1" lang="en-US" altLang="ko-KR" sz="3200" spc="-150"/>
              <a:t> Architecture</a:t>
            </a:r>
            <a:endParaRPr lang="ko-KR" altLang="en-US" sz="3200" spc="-150" baseline="30000">
              <a:solidFill>
                <a:schemeClr val="accent2"/>
              </a:solidFill>
            </a:endParaRPr>
          </a:p>
        </p:txBody>
      </p:sp>
      <p:sp>
        <p:nvSpPr>
          <p:cNvPr id="4" name="슬라이드 번호 개체 틀 3">
            <a:extLst>
              <a:ext uri="{FF2B5EF4-FFF2-40B4-BE49-F238E27FC236}">
                <a16:creationId xmlns:a16="http://schemas.microsoft.com/office/drawing/2014/main" id="{6D6E9F74-61FA-EB8A-C9AB-BB9D97C1C95C}"/>
              </a:ext>
            </a:extLst>
          </p:cNvPr>
          <p:cNvSpPr>
            <a:spLocks noGrp="1"/>
          </p:cNvSpPr>
          <p:nvPr>
            <p:ph type="sldNum" idx="12"/>
          </p:nvPr>
        </p:nvSpPr>
        <p:spPr/>
        <p:txBody>
          <a:bodyPr/>
          <a:lstStyle/>
          <a:p>
            <a:fld id="{11471D13-A809-49ED-9C29-402759C12C88}" type="slidenum">
              <a:rPr lang="ko-KR" altLang="en-US" smtClean="0"/>
              <a:t>3</a:t>
            </a:fld>
            <a:endParaRPr lang="ko-KR" altLang="en-US"/>
          </a:p>
        </p:txBody>
      </p:sp>
      <p:sp>
        <p:nvSpPr>
          <p:cNvPr id="60" name="TextBox 59">
            <a:extLst>
              <a:ext uri="{FF2B5EF4-FFF2-40B4-BE49-F238E27FC236}">
                <a16:creationId xmlns:a16="http://schemas.microsoft.com/office/drawing/2014/main" id="{77F30F8E-8330-C4F6-93D3-6D5226141B42}"/>
              </a:ext>
            </a:extLst>
          </p:cNvPr>
          <p:cNvSpPr txBox="1"/>
          <p:nvPr/>
        </p:nvSpPr>
        <p:spPr>
          <a:xfrm>
            <a:off x="3231173" y="6544517"/>
            <a:ext cx="8792792" cy="292388"/>
          </a:xfrm>
          <a:prstGeom prst="rect">
            <a:avLst/>
          </a:prstGeom>
          <a:noFill/>
        </p:spPr>
        <p:txBody>
          <a:bodyPr wrap="none" rtlCol="0">
            <a:spAutoFit/>
          </a:bodyPr>
          <a:lstStyle/>
          <a:p>
            <a:pPr algn="ctr"/>
            <a:r>
              <a:rPr lang="en-US" altLang="ko-KR" sz="1300" baseline="30000">
                <a:latin typeface="Roboto" panose="02000000000000000000" pitchFamily="2" charset="0"/>
                <a:ea typeface="Roboto" panose="02000000000000000000" pitchFamily="2" charset="0"/>
                <a:cs typeface="Roboto" panose="02000000000000000000" pitchFamily="2" charset="0"/>
              </a:rPr>
              <a:t>[1]</a:t>
            </a:r>
            <a:r>
              <a:rPr lang="en-US" altLang="ko-KR" sz="1300">
                <a:latin typeface="Roboto" panose="02000000000000000000" pitchFamily="2" charset="0"/>
                <a:ea typeface="Roboto" panose="02000000000000000000" pitchFamily="2" charset="0"/>
                <a:cs typeface="Roboto" panose="02000000000000000000" pitchFamily="2" charset="0"/>
              </a:rPr>
              <a:t>H. Ham, J. Hong et al., Low-overhead General-Purpose Near-Data Processing in CXL Memory Expanders, MICRO’24</a:t>
            </a:r>
            <a:endParaRPr lang="ko-KR" altLang="en-US" sz="1300">
              <a:latin typeface="Roboto" panose="02000000000000000000" pitchFamily="2" charset="0"/>
              <a:cs typeface="Roboto" panose="02000000000000000000" pitchFamily="2" charset="0"/>
            </a:endParaRPr>
          </a:p>
        </p:txBody>
      </p:sp>
      <p:grpSp>
        <p:nvGrpSpPr>
          <p:cNvPr id="12" name="그룹 11">
            <a:extLst>
              <a:ext uri="{FF2B5EF4-FFF2-40B4-BE49-F238E27FC236}">
                <a16:creationId xmlns:a16="http://schemas.microsoft.com/office/drawing/2014/main" id="{DC1F4925-240F-B689-F865-D24439E03EE9}"/>
              </a:ext>
            </a:extLst>
          </p:cNvPr>
          <p:cNvGrpSpPr/>
          <p:nvPr/>
        </p:nvGrpSpPr>
        <p:grpSpPr>
          <a:xfrm>
            <a:off x="6406613" y="3237412"/>
            <a:ext cx="5227663" cy="770589"/>
            <a:chOff x="6406613" y="3237412"/>
            <a:chExt cx="5227663" cy="770589"/>
          </a:xfrm>
        </p:grpSpPr>
        <p:sp>
          <p:nvSpPr>
            <p:cNvPr id="85" name="TextBox 84">
              <a:extLst>
                <a:ext uri="{FF2B5EF4-FFF2-40B4-BE49-F238E27FC236}">
                  <a16:creationId xmlns:a16="http://schemas.microsoft.com/office/drawing/2014/main" id="{0B4141BC-79A9-79BC-49B6-AC25C2C90109}"/>
                </a:ext>
              </a:extLst>
            </p:cNvPr>
            <p:cNvSpPr txBox="1"/>
            <p:nvPr/>
          </p:nvSpPr>
          <p:spPr>
            <a:xfrm>
              <a:off x="6406613" y="3237412"/>
              <a:ext cx="1208985" cy="584775"/>
            </a:xfrm>
            <a:prstGeom prst="rect">
              <a:avLst/>
            </a:prstGeom>
            <a:noFill/>
          </p:spPr>
          <p:txBody>
            <a:bodyPr wrap="none" rtlCol="0">
              <a:spAutoFit/>
            </a:bodyPr>
            <a:lstStyle/>
            <a:p>
              <a:pPr algn="r"/>
              <a:r>
                <a:rPr lang="en-US" altLang="ko-KR" sz="1600">
                  <a:solidFill>
                    <a:schemeClr val="accent2"/>
                  </a:solidFill>
                  <a:latin typeface="Roboto" panose="02000000000000000000" pitchFamily="2" charset="0"/>
                  <a:ea typeface="Roboto" panose="02000000000000000000" pitchFamily="2" charset="0"/>
                  <a:cs typeface="Roboto" panose="02000000000000000000" pitchFamily="2" charset="0"/>
                </a:rPr>
                <a:t>μthread</a:t>
              </a:r>
            </a:p>
            <a:p>
              <a:pPr algn="r"/>
              <a:r>
                <a:rPr lang="en-US" altLang="ko-KR" sz="1600">
                  <a:solidFill>
                    <a:schemeClr val="accent2"/>
                  </a:solidFill>
                  <a:latin typeface="Roboto" panose="02000000000000000000" pitchFamily="2" charset="0"/>
                  <a:ea typeface="Roboto" panose="02000000000000000000" pitchFamily="2" charset="0"/>
                  <a:cs typeface="Roboto" panose="02000000000000000000" pitchFamily="2" charset="0"/>
                </a:rPr>
                <a:t>pool region</a:t>
              </a:r>
              <a:endParaRPr lang="ko-KR" altLang="en-US" sz="1600">
                <a:solidFill>
                  <a:schemeClr val="accent2"/>
                </a:solidFill>
                <a:latin typeface="Roboto" panose="02000000000000000000" pitchFamily="2" charset="0"/>
                <a:cs typeface="Roboto" panose="02000000000000000000" pitchFamily="2" charset="0"/>
              </a:endParaRPr>
            </a:p>
          </p:txBody>
        </p:sp>
        <p:sp>
          <p:nvSpPr>
            <p:cNvPr id="135" name="모서리가 둥근 직사각형 134">
              <a:extLst>
                <a:ext uri="{FF2B5EF4-FFF2-40B4-BE49-F238E27FC236}">
                  <a16:creationId xmlns:a16="http://schemas.microsoft.com/office/drawing/2014/main" id="{FAC3C2C7-E0C1-8239-8CEA-7A2CEC1C154D}"/>
                </a:ext>
              </a:extLst>
            </p:cNvPr>
            <p:cNvSpPr/>
            <p:nvPr/>
          </p:nvSpPr>
          <p:spPr>
            <a:xfrm>
              <a:off x="7772098" y="3711668"/>
              <a:ext cx="3862178" cy="296333"/>
            </a:xfrm>
            <a:prstGeom prst="roundRect">
              <a:avLst>
                <a:gd name="adj" fmla="val 27143"/>
              </a:avLst>
            </a:prstGeom>
            <a:no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cxnSp>
          <p:nvCxnSpPr>
            <p:cNvPr id="137" name="직선 연결선[R] 136">
              <a:extLst>
                <a:ext uri="{FF2B5EF4-FFF2-40B4-BE49-F238E27FC236}">
                  <a16:creationId xmlns:a16="http://schemas.microsoft.com/office/drawing/2014/main" id="{1B201A2D-DB66-34BC-46C0-33E43E0C2991}"/>
                </a:ext>
              </a:extLst>
            </p:cNvPr>
            <p:cNvCxnSpPr>
              <a:cxnSpLocks/>
              <a:endCxn id="135" idx="1"/>
            </p:cNvCxnSpPr>
            <p:nvPr/>
          </p:nvCxnSpPr>
          <p:spPr>
            <a:xfrm>
              <a:off x="7433897" y="3769689"/>
              <a:ext cx="338201" cy="90146"/>
            </a:xfrm>
            <a:prstGeom prst="line">
              <a:avLst/>
            </a:prstGeom>
            <a:ln w="1270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그룹 10">
            <a:extLst>
              <a:ext uri="{FF2B5EF4-FFF2-40B4-BE49-F238E27FC236}">
                <a16:creationId xmlns:a16="http://schemas.microsoft.com/office/drawing/2014/main" id="{4AFFE274-A0B9-0653-89D2-87C65C0D7AFA}"/>
              </a:ext>
            </a:extLst>
          </p:cNvPr>
          <p:cNvGrpSpPr/>
          <p:nvPr/>
        </p:nvGrpSpPr>
        <p:grpSpPr>
          <a:xfrm>
            <a:off x="6677617" y="2561633"/>
            <a:ext cx="5171701" cy="3490930"/>
            <a:chOff x="6677617" y="2561633"/>
            <a:chExt cx="5171701" cy="3490930"/>
          </a:xfrm>
        </p:grpSpPr>
        <p:sp>
          <p:nvSpPr>
            <p:cNvPr id="76" name="직사각형 6">
              <a:extLst>
                <a:ext uri="{FF2B5EF4-FFF2-40B4-BE49-F238E27FC236}">
                  <a16:creationId xmlns:a16="http://schemas.microsoft.com/office/drawing/2014/main" id="{3BDD931B-78B9-B572-AE50-97670D45900D}"/>
                </a:ext>
              </a:extLst>
            </p:cNvPr>
            <p:cNvSpPr/>
            <p:nvPr/>
          </p:nvSpPr>
          <p:spPr>
            <a:xfrm>
              <a:off x="7731627" y="4641653"/>
              <a:ext cx="1156327" cy="274730"/>
            </a:xfrm>
            <a:prstGeom prst="rect">
              <a:avLst/>
            </a:prstGeom>
            <a:solidFill>
              <a:srgbClr val="DADAD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77" name="직사각형 7">
              <a:extLst>
                <a:ext uri="{FF2B5EF4-FFF2-40B4-BE49-F238E27FC236}">
                  <a16:creationId xmlns:a16="http://schemas.microsoft.com/office/drawing/2014/main" id="{A3EAC017-A365-FB48-9F0A-6EDF5EFA8154}"/>
                </a:ext>
              </a:extLst>
            </p:cNvPr>
            <p:cNvSpPr/>
            <p:nvPr/>
          </p:nvSpPr>
          <p:spPr>
            <a:xfrm>
              <a:off x="8887954" y="4641653"/>
              <a:ext cx="1156327" cy="274730"/>
            </a:xfrm>
            <a:prstGeom prst="rect">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0" name="직사각형 10">
              <a:extLst>
                <a:ext uri="{FF2B5EF4-FFF2-40B4-BE49-F238E27FC236}">
                  <a16:creationId xmlns:a16="http://schemas.microsoft.com/office/drawing/2014/main" id="{035BC007-B58A-FDFE-F098-B90CC709A4DC}"/>
                </a:ext>
              </a:extLst>
            </p:cNvPr>
            <p:cNvSpPr/>
            <p:nvPr/>
          </p:nvSpPr>
          <p:spPr>
            <a:xfrm>
              <a:off x="10501240" y="4641653"/>
              <a:ext cx="1156327" cy="274730"/>
            </a:xfrm>
            <a:prstGeom prst="rect">
              <a:avLst/>
            </a:prstGeom>
            <a:solidFill>
              <a:srgbClr val="DADAD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1" name="TextBox 80">
              <a:extLst>
                <a:ext uri="{FF2B5EF4-FFF2-40B4-BE49-F238E27FC236}">
                  <a16:creationId xmlns:a16="http://schemas.microsoft.com/office/drawing/2014/main" id="{3CD8CB82-157D-065E-790D-57D8CE174B91}"/>
                </a:ext>
              </a:extLst>
            </p:cNvPr>
            <p:cNvSpPr txBox="1"/>
            <p:nvPr/>
          </p:nvSpPr>
          <p:spPr>
            <a:xfrm>
              <a:off x="6681625" y="4017072"/>
              <a:ext cx="970138" cy="338554"/>
            </a:xfrm>
            <a:prstGeom prst="rect">
              <a:avLst/>
            </a:prstGeom>
            <a:noFill/>
          </p:spPr>
          <p:txBody>
            <a:bodyPr wrap="none" rtlCol="0">
              <a:spAutoFit/>
            </a:bodyPr>
            <a:lstStyle/>
            <a:p>
              <a:pPr algn="ctr"/>
              <a:r>
                <a:rPr lang="en-US" altLang="ko-KR" sz="1600">
                  <a:latin typeface="Roboto" panose="02000000000000000000" pitchFamily="2" charset="0"/>
                  <a:ea typeface="Roboto" panose="02000000000000000000" pitchFamily="2" charset="0"/>
                  <a:cs typeface="Roboto" panose="02000000000000000000" pitchFamily="2" charset="0"/>
                </a:rPr>
                <a:t>Vector C</a:t>
              </a:r>
              <a:endParaRPr lang="ko-KR" altLang="en-US" sz="1600">
                <a:latin typeface="Roboto" panose="02000000000000000000" pitchFamily="2" charset="0"/>
                <a:cs typeface="Roboto" panose="02000000000000000000" pitchFamily="2" charset="0"/>
              </a:endParaRPr>
            </a:p>
          </p:txBody>
        </p:sp>
        <p:sp>
          <p:nvSpPr>
            <p:cNvPr id="82" name="TextBox 81">
              <a:extLst>
                <a:ext uri="{FF2B5EF4-FFF2-40B4-BE49-F238E27FC236}">
                  <a16:creationId xmlns:a16="http://schemas.microsoft.com/office/drawing/2014/main" id="{F05748CE-5613-F394-5908-1D37DEA1C97F}"/>
                </a:ext>
              </a:extLst>
            </p:cNvPr>
            <p:cNvSpPr txBox="1"/>
            <p:nvPr/>
          </p:nvSpPr>
          <p:spPr>
            <a:xfrm>
              <a:off x="6677617" y="4624255"/>
              <a:ext cx="971740" cy="338554"/>
            </a:xfrm>
            <a:prstGeom prst="rect">
              <a:avLst/>
            </a:prstGeom>
            <a:noFill/>
          </p:spPr>
          <p:txBody>
            <a:bodyPr wrap="none" rtlCol="0">
              <a:spAutoFit/>
            </a:bodyPr>
            <a:lstStyle/>
            <a:p>
              <a:pPr algn="ctr"/>
              <a:r>
                <a:rPr lang="en-US" altLang="ko-KR" sz="1600">
                  <a:latin typeface="Roboto" panose="02000000000000000000" pitchFamily="2" charset="0"/>
                  <a:ea typeface="Roboto" panose="02000000000000000000" pitchFamily="2" charset="0"/>
                  <a:cs typeface="Roboto" panose="02000000000000000000" pitchFamily="2" charset="0"/>
                </a:rPr>
                <a:t>Vector A</a:t>
              </a:r>
              <a:endParaRPr lang="ko-KR" altLang="en-US" sz="1600">
                <a:latin typeface="Roboto" panose="02000000000000000000" pitchFamily="2" charset="0"/>
                <a:cs typeface="Roboto" panose="02000000000000000000" pitchFamily="2" charset="0"/>
              </a:endParaRPr>
            </a:p>
          </p:txBody>
        </p:sp>
        <p:sp>
          <p:nvSpPr>
            <p:cNvPr id="83" name="TextBox 82">
              <a:extLst>
                <a:ext uri="{FF2B5EF4-FFF2-40B4-BE49-F238E27FC236}">
                  <a16:creationId xmlns:a16="http://schemas.microsoft.com/office/drawing/2014/main" id="{3E860F94-A6C9-BC62-216C-D39F14546080}"/>
                </a:ext>
              </a:extLst>
            </p:cNvPr>
            <p:cNvSpPr txBox="1"/>
            <p:nvPr/>
          </p:nvSpPr>
          <p:spPr>
            <a:xfrm>
              <a:off x="6683228" y="5177520"/>
              <a:ext cx="965329" cy="338554"/>
            </a:xfrm>
            <a:prstGeom prst="rect">
              <a:avLst/>
            </a:prstGeom>
            <a:noFill/>
          </p:spPr>
          <p:txBody>
            <a:bodyPr wrap="none" rtlCol="0">
              <a:spAutoFit/>
            </a:bodyPr>
            <a:lstStyle/>
            <a:p>
              <a:pPr algn="ctr"/>
              <a:r>
                <a:rPr lang="en-US" altLang="ko-KR" sz="1600">
                  <a:latin typeface="Roboto" panose="02000000000000000000" pitchFamily="2" charset="0"/>
                  <a:ea typeface="Roboto" panose="02000000000000000000" pitchFamily="2" charset="0"/>
                  <a:cs typeface="Roboto" panose="02000000000000000000" pitchFamily="2" charset="0"/>
                </a:rPr>
                <a:t>Vector B</a:t>
              </a:r>
              <a:endParaRPr lang="ko-KR" altLang="en-US" sz="1600">
                <a:latin typeface="Roboto" panose="02000000000000000000" pitchFamily="2" charset="0"/>
                <a:cs typeface="Roboto" panose="02000000000000000000" pitchFamily="2" charset="0"/>
              </a:endParaRPr>
            </a:p>
          </p:txBody>
        </p:sp>
        <p:sp>
          <p:nvSpPr>
            <p:cNvPr id="86" name="TextBox 85">
              <a:extLst>
                <a:ext uri="{FF2B5EF4-FFF2-40B4-BE49-F238E27FC236}">
                  <a16:creationId xmlns:a16="http://schemas.microsoft.com/office/drawing/2014/main" id="{5B6C721C-A6B7-9E19-5217-899011A8DA10}"/>
                </a:ext>
              </a:extLst>
            </p:cNvPr>
            <p:cNvSpPr txBox="1"/>
            <p:nvPr/>
          </p:nvSpPr>
          <p:spPr>
            <a:xfrm>
              <a:off x="10118468" y="3955516"/>
              <a:ext cx="322524" cy="338554"/>
            </a:xfrm>
            <a:prstGeom prst="rect">
              <a:avLst/>
            </a:prstGeom>
            <a:noFill/>
          </p:spPr>
          <p:txBody>
            <a:bodyPr wrap="none" rtlCol="0">
              <a:spAutoFit/>
            </a:bodyPr>
            <a:lstStyle/>
            <a:p>
              <a:pPr algn="ctr"/>
              <a:r>
                <a:rPr lang="en-US" altLang="ko-KR" sz="1600">
                  <a:latin typeface="Roboto" panose="02000000000000000000" pitchFamily="2" charset="0"/>
                  <a:ea typeface="Roboto" panose="02000000000000000000" pitchFamily="2" charset="0"/>
                  <a:cs typeface="Roboto" panose="02000000000000000000" pitchFamily="2" charset="0"/>
                </a:rPr>
                <a:t>…</a:t>
              </a:r>
              <a:endParaRPr lang="ko-KR" altLang="en-US" sz="1600">
                <a:latin typeface="Roboto" panose="02000000000000000000" pitchFamily="2" charset="0"/>
                <a:cs typeface="Roboto" panose="02000000000000000000" pitchFamily="2" charset="0"/>
              </a:endParaRPr>
            </a:p>
          </p:txBody>
        </p:sp>
        <p:sp>
          <p:nvSpPr>
            <p:cNvPr id="87" name="직사각형 17">
              <a:extLst>
                <a:ext uri="{FF2B5EF4-FFF2-40B4-BE49-F238E27FC236}">
                  <a16:creationId xmlns:a16="http://schemas.microsoft.com/office/drawing/2014/main" id="{B228FA96-06E4-98C4-C15A-6FC71F60514D}"/>
                </a:ext>
              </a:extLst>
            </p:cNvPr>
            <p:cNvSpPr/>
            <p:nvPr/>
          </p:nvSpPr>
          <p:spPr>
            <a:xfrm>
              <a:off x="7731627" y="5223927"/>
              <a:ext cx="1156327" cy="274730"/>
            </a:xfrm>
            <a:prstGeom prst="rect">
              <a:avLst/>
            </a:prstGeom>
            <a:solidFill>
              <a:srgbClr val="DADAD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8" name="직사각형 18">
              <a:extLst>
                <a:ext uri="{FF2B5EF4-FFF2-40B4-BE49-F238E27FC236}">
                  <a16:creationId xmlns:a16="http://schemas.microsoft.com/office/drawing/2014/main" id="{3342FC58-9412-6258-8BC7-F051543D6506}"/>
                </a:ext>
              </a:extLst>
            </p:cNvPr>
            <p:cNvSpPr/>
            <p:nvPr/>
          </p:nvSpPr>
          <p:spPr>
            <a:xfrm>
              <a:off x="8887954" y="5223927"/>
              <a:ext cx="1156327" cy="274730"/>
            </a:xfrm>
            <a:prstGeom prst="rect">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1" name="직사각형 21">
              <a:extLst>
                <a:ext uri="{FF2B5EF4-FFF2-40B4-BE49-F238E27FC236}">
                  <a16:creationId xmlns:a16="http://schemas.microsoft.com/office/drawing/2014/main" id="{32EF9A9A-3C8D-9502-ABEA-3162FF04B14C}"/>
                </a:ext>
              </a:extLst>
            </p:cNvPr>
            <p:cNvSpPr/>
            <p:nvPr/>
          </p:nvSpPr>
          <p:spPr>
            <a:xfrm>
              <a:off x="10501240" y="5223927"/>
              <a:ext cx="1156327" cy="274730"/>
            </a:xfrm>
            <a:prstGeom prst="rect">
              <a:avLst/>
            </a:prstGeom>
            <a:solidFill>
              <a:srgbClr val="DADAD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2" name="직사각형 22">
              <a:extLst>
                <a:ext uri="{FF2B5EF4-FFF2-40B4-BE49-F238E27FC236}">
                  <a16:creationId xmlns:a16="http://schemas.microsoft.com/office/drawing/2014/main" id="{633A8263-C751-5801-7D65-37C99DD1DC6D}"/>
                </a:ext>
              </a:extLst>
            </p:cNvPr>
            <p:cNvSpPr/>
            <p:nvPr/>
          </p:nvSpPr>
          <p:spPr>
            <a:xfrm>
              <a:off x="7731627" y="4057964"/>
              <a:ext cx="1156327" cy="274730"/>
            </a:xfrm>
            <a:prstGeom prst="rect">
              <a:avLst/>
            </a:prstGeom>
            <a:solidFill>
              <a:schemeClr val="tx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3" name="직사각형 23">
              <a:extLst>
                <a:ext uri="{FF2B5EF4-FFF2-40B4-BE49-F238E27FC236}">
                  <a16:creationId xmlns:a16="http://schemas.microsoft.com/office/drawing/2014/main" id="{EEB90F90-BDA3-7926-FE05-8D5497A83603}"/>
                </a:ext>
              </a:extLst>
            </p:cNvPr>
            <p:cNvSpPr/>
            <p:nvPr/>
          </p:nvSpPr>
          <p:spPr>
            <a:xfrm>
              <a:off x="8887954" y="4057964"/>
              <a:ext cx="1156327" cy="274730"/>
            </a:xfrm>
            <a:prstGeom prst="rect">
              <a:avLst/>
            </a:prstGeom>
            <a:solidFill>
              <a:schemeClr val="tx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6" name="직사각형 26">
              <a:extLst>
                <a:ext uri="{FF2B5EF4-FFF2-40B4-BE49-F238E27FC236}">
                  <a16:creationId xmlns:a16="http://schemas.microsoft.com/office/drawing/2014/main" id="{10886CB3-C9AA-6106-D359-ED5CB2DA058A}"/>
                </a:ext>
              </a:extLst>
            </p:cNvPr>
            <p:cNvSpPr/>
            <p:nvPr/>
          </p:nvSpPr>
          <p:spPr>
            <a:xfrm>
              <a:off x="10501240" y="4057964"/>
              <a:ext cx="1156327" cy="274730"/>
            </a:xfrm>
            <a:prstGeom prst="rect">
              <a:avLst/>
            </a:prstGeom>
            <a:solidFill>
              <a:schemeClr val="tx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7" name="TextBox 96">
              <a:extLst>
                <a:ext uri="{FF2B5EF4-FFF2-40B4-BE49-F238E27FC236}">
                  <a16:creationId xmlns:a16="http://schemas.microsoft.com/office/drawing/2014/main" id="{D4C7F40D-0F53-B0E2-DF30-EB55279CA936}"/>
                </a:ext>
              </a:extLst>
            </p:cNvPr>
            <p:cNvSpPr txBox="1"/>
            <p:nvPr/>
          </p:nvSpPr>
          <p:spPr>
            <a:xfrm>
              <a:off x="10118468" y="5124214"/>
              <a:ext cx="322524" cy="338554"/>
            </a:xfrm>
            <a:prstGeom prst="rect">
              <a:avLst/>
            </a:prstGeom>
            <a:noFill/>
          </p:spPr>
          <p:txBody>
            <a:bodyPr wrap="none" rtlCol="0">
              <a:spAutoFit/>
            </a:bodyPr>
            <a:lstStyle/>
            <a:p>
              <a:pPr algn="ctr"/>
              <a:r>
                <a:rPr lang="en-US" altLang="ko-KR" sz="1600">
                  <a:latin typeface="Roboto" panose="02000000000000000000" pitchFamily="2" charset="0"/>
                  <a:ea typeface="Roboto" panose="02000000000000000000" pitchFamily="2" charset="0"/>
                  <a:cs typeface="Roboto" panose="02000000000000000000" pitchFamily="2" charset="0"/>
                </a:rPr>
                <a:t>…</a:t>
              </a:r>
              <a:endParaRPr lang="ko-KR" altLang="en-US" sz="1600">
                <a:latin typeface="Roboto" panose="02000000000000000000" pitchFamily="2" charset="0"/>
                <a:cs typeface="Roboto" panose="02000000000000000000" pitchFamily="2" charset="0"/>
              </a:endParaRPr>
            </a:p>
          </p:txBody>
        </p:sp>
        <p:sp>
          <p:nvSpPr>
            <p:cNvPr id="98" name="TextBox 97">
              <a:extLst>
                <a:ext uri="{FF2B5EF4-FFF2-40B4-BE49-F238E27FC236}">
                  <a16:creationId xmlns:a16="http://schemas.microsoft.com/office/drawing/2014/main" id="{7EA10716-1881-4C82-C1D6-44D3010B79FD}"/>
                </a:ext>
              </a:extLst>
            </p:cNvPr>
            <p:cNvSpPr txBox="1"/>
            <p:nvPr/>
          </p:nvSpPr>
          <p:spPr>
            <a:xfrm>
              <a:off x="10118468" y="3956108"/>
              <a:ext cx="322524" cy="338554"/>
            </a:xfrm>
            <a:prstGeom prst="rect">
              <a:avLst/>
            </a:prstGeom>
            <a:noFill/>
          </p:spPr>
          <p:txBody>
            <a:bodyPr wrap="none" rtlCol="0">
              <a:spAutoFit/>
            </a:bodyPr>
            <a:lstStyle/>
            <a:p>
              <a:pPr algn="ctr"/>
              <a:r>
                <a:rPr lang="en-US" altLang="ko-KR" sz="1600">
                  <a:latin typeface="Roboto" panose="02000000000000000000" pitchFamily="2" charset="0"/>
                  <a:ea typeface="Roboto" panose="02000000000000000000" pitchFamily="2" charset="0"/>
                  <a:cs typeface="Roboto" panose="02000000000000000000" pitchFamily="2" charset="0"/>
                </a:rPr>
                <a:t>…</a:t>
              </a:r>
              <a:endParaRPr lang="ko-KR" altLang="en-US" sz="1600">
                <a:latin typeface="Roboto" panose="02000000000000000000" pitchFamily="2" charset="0"/>
                <a:cs typeface="Roboto" panose="02000000000000000000" pitchFamily="2" charset="0"/>
              </a:endParaRPr>
            </a:p>
          </p:txBody>
        </p:sp>
        <p:sp>
          <p:nvSpPr>
            <p:cNvPr id="99" name="화살표: 위쪽 29">
              <a:extLst>
                <a:ext uri="{FF2B5EF4-FFF2-40B4-BE49-F238E27FC236}">
                  <a16:creationId xmlns:a16="http://schemas.microsoft.com/office/drawing/2014/main" id="{E188CBB4-429F-FA82-4BEF-BD2EEE13D6E9}"/>
                </a:ext>
              </a:extLst>
            </p:cNvPr>
            <p:cNvSpPr/>
            <p:nvPr/>
          </p:nvSpPr>
          <p:spPr>
            <a:xfrm flipV="1">
              <a:off x="8229831" y="2931968"/>
              <a:ext cx="159918" cy="209095"/>
            </a:xfrm>
            <a:prstGeom prst="upArrow">
              <a:avLst/>
            </a:prstGeom>
            <a:solidFill>
              <a:srgbClr val="1F386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00" name="TextBox 99">
              <a:extLst>
                <a:ext uri="{FF2B5EF4-FFF2-40B4-BE49-F238E27FC236}">
                  <a16:creationId xmlns:a16="http://schemas.microsoft.com/office/drawing/2014/main" id="{F040F6F5-B6EE-F794-E13F-9FC44BAA6A28}"/>
                </a:ext>
              </a:extLst>
            </p:cNvPr>
            <p:cNvSpPr txBox="1"/>
            <p:nvPr/>
          </p:nvSpPr>
          <p:spPr>
            <a:xfrm>
              <a:off x="7729341" y="2585551"/>
              <a:ext cx="1160895" cy="369332"/>
            </a:xfrm>
            <a:prstGeom prst="rect">
              <a:avLst/>
            </a:prstGeom>
            <a:noFill/>
          </p:spPr>
          <p:txBody>
            <a:bodyPr wrap="none" rtlCol="0">
              <a:spAutoFit/>
            </a:bodyPr>
            <a:lstStyle/>
            <a:p>
              <a:pPr algn="ctr"/>
              <a:r>
                <a:rPr lang="en-US" altLang="ko-KR" sz="1800" err="1">
                  <a:solidFill>
                    <a:srgbClr val="1F3864"/>
                  </a:solidFill>
                  <a:latin typeface="Roboto" panose="02000000000000000000" pitchFamily="2" charset="0"/>
                  <a:ea typeface="Roboto" panose="02000000000000000000" pitchFamily="2" charset="0"/>
                  <a:cs typeface="Roboto" panose="02000000000000000000" pitchFamily="2" charset="0"/>
                </a:rPr>
                <a:t>μthread</a:t>
              </a:r>
              <a:r>
                <a:rPr lang="en-US" altLang="ko-KR" sz="1800">
                  <a:solidFill>
                    <a:srgbClr val="1F3864"/>
                  </a:solidFill>
                  <a:latin typeface="Roboto" panose="02000000000000000000" pitchFamily="2" charset="0"/>
                  <a:ea typeface="Roboto" panose="02000000000000000000" pitchFamily="2" charset="0"/>
                  <a:cs typeface="Roboto" panose="02000000000000000000" pitchFamily="2" charset="0"/>
                </a:rPr>
                <a:t> 0</a:t>
              </a:r>
              <a:endParaRPr lang="ko-KR" altLang="en-US" sz="1800">
                <a:solidFill>
                  <a:srgbClr val="1F3864"/>
                </a:solidFill>
                <a:latin typeface="Roboto" panose="02000000000000000000" pitchFamily="2" charset="0"/>
                <a:cs typeface="Roboto" panose="02000000000000000000" pitchFamily="2" charset="0"/>
              </a:endParaRPr>
            </a:p>
          </p:txBody>
        </p:sp>
        <p:sp>
          <p:nvSpPr>
            <p:cNvPr id="101" name="TextBox 100">
              <a:extLst>
                <a:ext uri="{FF2B5EF4-FFF2-40B4-BE49-F238E27FC236}">
                  <a16:creationId xmlns:a16="http://schemas.microsoft.com/office/drawing/2014/main" id="{8A48BCFF-C320-1D8A-C6E1-E484E77EDCE6}"/>
                </a:ext>
              </a:extLst>
            </p:cNvPr>
            <p:cNvSpPr txBox="1"/>
            <p:nvPr/>
          </p:nvSpPr>
          <p:spPr>
            <a:xfrm>
              <a:off x="7731625" y="4918314"/>
              <a:ext cx="1156327" cy="369332"/>
            </a:xfrm>
            <a:prstGeom prst="rect">
              <a:avLst/>
            </a:prstGeom>
            <a:noFill/>
          </p:spPr>
          <p:txBody>
            <a:bodyPr wrap="square" rtlCol="0">
              <a:spAutoFit/>
            </a:bodyPr>
            <a:lstStyle/>
            <a:p>
              <a:pPr algn="ctr"/>
              <a:r>
                <a:rPr lang="en-US" altLang="ko-KR">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a:t>
              </a:r>
              <a:endParaRPr lang="ko-KR" altLang="en-US">
                <a:solidFill>
                  <a:schemeClr val="bg2">
                    <a:lumMod val="50000"/>
                  </a:schemeClr>
                </a:solidFill>
                <a:latin typeface="Roboto" panose="02000000000000000000" pitchFamily="2" charset="0"/>
                <a:cs typeface="Roboto" panose="02000000000000000000" pitchFamily="2" charset="0"/>
              </a:endParaRPr>
            </a:p>
          </p:txBody>
        </p:sp>
        <p:sp>
          <p:nvSpPr>
            <p:cNvPr id="102" name="TextBox 101">
              <a:extLst>
                <a:ext uri="{FF2B5EF4-FFF2-40B4-BE49-F238E27FC236}">
                  <a16:creationId xmlns:a16="http://schemas.microsoft.com/office/drawing/2014/main" id="{1816E467-ED7F-82F4-DF09-A21ED82F7B17}"/>
                </a:ext>
              </a:extLst>
            </p:cNvPr>
            <p:cNvSpPr txBox="1"/>
            <p:nvPr/>
          </p:nvSpPr>
          <p:spPr>
            <a:xfrm>
              <a:off x="7731625" y="4329927"/>
              <a:ext cx="1156327" cy="369332"/>
            </a:xfrm>
            <a:prstGeom prst="rect">
              <a:avLst/>
            </a:prstGeom>
            <a:noFill/>
          </p:spPr>
          <p:txBody>
            <a:bodyPr wrap="square" rtlCol="0">
              <a:spAutoFit/>
            </a:bodyPr>
            <a:lstStyle/>
            <a:p>
              <a:pPr algn="ctr"/>
              <a:r>
                <a:rPr lang="en-US" altLang="ko-KR">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a:t>
              </a:r>
              <a:endParaRPr lang="ko-KR" altLang="en-US">
                <a:solidFill>
                  <a:schemeClr val="bg2">
                    <a:lumMod val="50000"/>
                  </a:schemeClr>
                </a:solidFill>
                <a:latin typeface="Roboto" panose="02000000000000000000" pitchFamily="2" charset="0"/>
                <a:cs typeface="Roboto" panose="02000000000000000000" pitchFamily="2" charset="0"/>
              </a:endParaRPr>
            </a:p>
          </p:txBody>
        </p:sp>
        <p:sp>
          <p:nvSpPr>
            <p:cNvPr id="103" name="화살표: 위쪽 33">
              <a:extLst>
                <a:ext uri="{FF2B5EF4-FFF2-40B4-BE49-F238E27FC236}">
                  <a16:creationId xmlns:a16="http://schemas.microsoft.com/office/drawing/2014/main" id="{0D1816D8-C0E2-2895-C7EA-7A09CE9A142E}"/>
                </a:ext>
              </a:extLst>
            </p:cNvPr>
            <p:cNvSpPr/>
            <p:nvPr/>
          </p:nvSpPr>
          <p:spPr>
            <a:xfrm flipV="1">
              <a:off x="9386158" y="2931968"/>
              <a:ext cx="159918" cy="209095"/>
            </a:xfrm>
            <a:prstGeom prst="upArrow">
              <a:avLst/>
            </a:prstGeom>
            <a:solidFill>
              <a:srgbClr val="1F386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04" name="TextBox 103">
              <a:extLst>
                <a:ext uri="{FF2B5EF4-FFF2-40B4-BE49-F238E27FC236}">
                  <a16:creationId xmlns:a16="http://schemas.microsoft.com/office/drawing/2014/main" id="{D935B1E7-C522-4B92-0A1E-40C396F77547}"/>
                </a:ext>
              </a:extLst>
            </p:cNvPr>
            <p:cNvSpPr txBox="1"/>
            <p:nvPr/>
          </p:nvSpPr>
          <p:spPr>
            <a:xfrm>
              <a:off x="8885670" y="2583853"/>
              <a:ext cx="1160895" cy="369332"/>
            </a:xfrm>
            <a:prstGeom prst="rect">
              <a:avLst/>
            </a:prstGeom>
            <a:noFill/>
          </p:spPr>
          <p:txBody>
            <a:bodyPr wrap="none" rtlCol="0">
              <a:spAutoFit/>
            </a:bodyPr>
            <a:lstStyle/>
            <a:p>
              <a:pPr algn="ctr"/>
              <a:r>
                <a:rPr lang="en-US" altLang="ko-KR" sz="1800">
                  <a:solidFill>
                    <a:srgbClr val="1F3864"/>
                  </a:solidFill>
                  <a:latin typeface="Roboto" panose="02000000000000000000" pitchFamily="2" charset="0"/>
                  <a:ea typeface="Roboto" panose="02000000000000000000" pitchFamily="2" charset="0"/>
                  <a:cs typeface="Roboto" panose="02000000000000000000" pitchFamily="2" charset="0"/>
                </a:rPr>
                <a:t>μthread 1</a:t>
              </a:r>
              <a:endParaRPr lang="ko-KR" altLang="en-US" sz="1800">
                <a:solidFill>
                  <a:srgbClr val="1F3864"/>
                </a:solidFill>
                <a:latin typeface="Roboto" panose="02000000000000000000" pitchFamily="2" charset="0"/>
                <a:cs typeface="Roboto" panose="02000000000000000000" pitchFamily="2" charset="0"/>
              </a:endParaRPr>
            </a:p>
          </p:txBody>
        </p:sp>
        <p:sp>
          <p:nvSpPr>
            <p:cNvPr id="109" name="TextBox 108">
              <a:extLst>
                <a:ext uri="{FF2B5EF4-FFF2-40B4-BE49-F238E27FC236}">
                  <a16:creationId xmlns:a16="http://schemas.microsoft.com/office/drawing/2014/main" id="{B1BE1659-4112-6C64-940C-1AF0A4F5F335}"/>
                </a:ext>
              </a:extLst>
            </p:cNvPr>
            <p:cNvSpPr txBox="1"/>
            <p:nvPr/>
          </p:nvSpPr>
          <p:spPr>
            <a:xfrm>
              <a:off x="8882138" y="4918081"/>
              <a:ext cx="1156327" cy="369332"/>
            </a:xfrm>
            <a:prstGeom prst="rect">
              <a:avLst/>
            </a:prstGeom>
            <a:noFill/>
          </p:spPr>
          <p:txBody>
            <a:bodyPr wrap="square" rtlCol="0">
              <a:spAutoFit/>
            </a:bodyPr>
            <a:lstStyle/>
            <a:p>
              <a:pPr algn="ctr"/>
              <a:r>
                <a:rPr lang="en-US" altLang="ko-KR">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a:t>
              </a:r>
              <a:endParaRPr lang="ko-KR" altLang="en-US">
                <a:solidFill>
                  <a:schemeClr val="bg2">
                    <a:lumMod val="50000"/>
                  </a:schemeClr>
                </a:solidFill>
                <a:latin typeface="Roboto" panose="02000000000000000000" pitchFamily="2" charset="0"/>
                <a:cs typeface="Roboto" panose="02000000000000000000" pitchFamily="2" charset="0"/>
              </a:endParaRPr>
            </a:p>
          </p:txBody>
        </p:sp>
        <p:sp>
          <p:nvSpPr>
            <p:cNvPr id="110" name="TextBox 109">
              <a:extLst>
                <a:ext uri="{FF2B5EF4-FFF2-40B4-BE49-F238E27FC236}">
                  <a16:creationId xmlns:a16="http://schemas.microsoft.com/office/drawing/2014/main" id="{87808E99-5406-251B-AF80-27BA4E70A069}"/>
                </a:ext>
              </a:extLst>
            </p:cNvPr>
            <p:cNvSpPr txBox="1"/>
            <p:nvPr/>
          </p:nvSpPr>
          <p:spPr>
            <a:xfrm>
              <a:off x="8882138" y="4329694"/>
              <a:ext cx="1156327" cy="369332"/>
            </a:xfrm>
            <a:prstGeom prst="rect">
              <a:avLst/>
            </a:prstGeom>
            <a:noFill/>
          </p:spPr>
          <p:txBody>
            <a:bodyPr wrap="square" rtlCol="0">
              <a:spAutoFit/>
            </a:bodyPr>
            <a:lstStyle/>
            <a:p>
              <a:pPr algn="ctr"/>
              <a:r>
                <a:rPr lang="en-US" altLang="ko-KR">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a:t>
              </a:r>
              <a:endParaRPr lang="ko-KR" altLang="en-US">
                <a:solidFill>
                  <a:schemeClr val="bg2">
                    <a:lumMod val="50000"/>
                  </a:schemeClr>
                </a:solidFill>
                <a:latin typeface="Roboto" panose="02000000000000000000" pitchFamily="2" charset="0"/>
                <a:cs typeface="Roboto" panose="02000000000000000000" pitchFamily="2" charset="0"/>
              </a:endParaRPr>
            </a:p>
          </p:txBody>
        </p:sp>
        <p:sp>
          <p:nvSpPr>
            <p:cNvPr id="115" name="TextBox 114">
              <a:extLst>
                <a:ext uri="{FF2B5EF4-FFF2-40B4-BE49-F238E27FC236}">
                  <a16:creationId xmlns:a16="http://schemas.microsoft.com/office/drawing/2014/main" id="{47F80DFB-A68A-C15B-1E10-A12973B4F130}"/>
                </a:ext>
              </a:extLst>
            </p:cNvPr>
            <p:cNvSpPr txBox="1"/>
            <p:nvPr/>
          </p:nvSpPr>
          <p:spPr>
            <a:xfrm>
              <a:off x="10491711" y="4914309"/>
              <a:ext cx="1156327" cy="369332"/>
            </a:xfrm>
            <a:prstGeom prst="rect">
              <a:avLst/>
            </a:prstGeom>
            <a:noFill/>
          </p:spPr>
          <p:txBody>
            <a:bodyPr wrap="square" rtlCol="0">
              <a:spAutoFit/>
            </a:bodyPr>
            <a:lstStyle/>
            <a:p>
              <a:pPr algn="ctr"/>
              <a:r>
                <a:rPr lang="en-US" altLang="ko-KR">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a:t>
              </a:r>
              <a:endParaRPr lang="ko-KR" altLang="en-US">
                <a:solidFill>
                  <a:schemeClr val="bg2">
                    <a:lumMod val="50000"/>
                  </a:schemeClr>
                </a:solidFill>
                <a:latin typeface="Roboto" panose="02000000000000000000" pitchFamily="2" charset="0"/>
                <a:cs typeface="Roboto" panose="02000000000000000000" pitchFamily="2" charset="0"/>
              </a:endParaRPr>
            </a:p>
          </p:txBody>
        </p:sp>
        <p:sp>
          <p:nvSpPr>
            <p:cNvPr id="116" name="TextBox 115">
              <a:extLst>
                <a:ext uri="{FF2B5EF4-FFF2-40B4-BE49-F238E27FC236}">
                  <a16:creationId xmlns:a16="http://schemas.microsoft.com/office/drawing/2014/main" id="{F878C809-8DD1-E67B-4C82-F89BF865384B}"/>
                </a:ext>
              </a:extLst>
            </p:cNvPr>
            <p:cNvSpPr txBox="1"/>
            <p:nvPr/>
          </p:nvSpPr>
          <p:spPr>
            <a:xfrm>
              <a:off x="10491711" y="4325922"/>
              <a:ext cx="1156327" cy="369332"/>
            </a:xfrm>
            <a:prstGeom prst="rect">
              <a:avLst/>
            </a:prstGeom>
            <a:noFill/>
          </p:spPr>
          <p:txBody>
            <a:bodyPr wrap="square" rtlCol="0">
              <a:spAutoFit/>
            </a:bodyPr>
            <a:lstStyle/>
            <a:p>
              <a:pPr algn="ctr"/>
              <a:r>
                <a:rPr lang="en-US" altLang="ko-KR">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a:t>
              </a:r>
              <a:endParaRPr lang="ko-KR" altLang="en-US">
                <a:solidFill>
                  <a:schemeClr val="bg2">
                    <a:lumMod val="50000"/>
                  </a:schemeClr>
                </a:solidFill>
                <a:latin typeface="Roboto" panose="02000000000000000000" pitchFamily="2" charset="0"/>
                <a:cs typeface="Roboto" panose="02000000000000000000" pitchFamily="2" charset="0"/>
              </a:endParaRPr>
            </a:p>
          </p:txBody>
        </p:sp>
        <p:sp>
          <p:nvSpPr>
            <p:cNvPr id="117" name="TextBox 116">
              <a:extLst>
                <a:ext uri="{FF2B5EF4-FFF2-40B4-BE49-F238E27FC236}">
                  <a16:creationId xmlns:a16="http://schemas.microsoft.com/office/drawing/2014/main" id="{EC1F7FF0-0BD2-7B36-3281-1738EFFFF270}"/>
                </a:ext>
              </a:extLst>
            </p:cNvPr>
            <p:cNvSpPr txBox="1"/>
            <p:nvPr/>
          </p:nvSpPr>
          <p:spPr>
            <a:xfrm>
              <a:off x="10101636" y="2813548"/>
              <a:ext cx="356188" cy="400110"/>
            </a:xfrm>
            <a:prstGeom prst="rect">
              <a:avLst/>
            </a:prstGeom>
            <a:noFill/>
          </p:spPr>
          <p:txBody>
            <a:bodyPr wrap="none" rtlCol="0">
              <a:spAutoFit/>
            </a:bodyPr>
            <a:lstStyle/>
            <a:p>
              <a:pPr algn="ctr"/>
              <a:r>
                <a:rPr lang="en-US" altLang="ko-KR" sz="2000">
                  <a:solidFill>
                    <a:schemeClr val="tx1"/>
                  </a:solidFill>
                  <a:latin typeface="Roboto" panose="02000000000000000000" pitchFamily="2" charset="0"/>
                  <a:ea typeface="Roboto" panose="02000000000000000000" pitchFamily="2" charset="0"/>
                  <a:cs typeface="Roboto" panose="02000000000000000000" pitchFamily="2" charset="0"/>
                </a:rPr>
                <a:t>…</a:t>
              </a:r>
              <a:endParaRPr lang="ko-KR" altLang="en-US" sz="2000">
                <a:solidFill>
                  <a:schemeClr val="tx1"/>
                </a:solidFill>
                <a:latin typeface="Roboto" panose="02000000000000000000" pitchFamily="2" charset="0"/>
                <a:cs typeface="Roboto" panose="02000000000000000000" pitchFamily="2" charset="0"/>
              </a:endParaRPr>
            </a:p>
          </p:txBody>
        </p:sp>
        <p:sp>
          <p:nvSpPr>
            <p:cNvPr id="118" name="화살표: 위쪽 48">
              <a:extLst>
                <a:ext uri="{FF2B5EF4-FFF2-40B4-BE49-F238E27FC236}">
                  <a16:creationId xmlns:a16="http://schemas.microsoft.com/office/drawing/2014/main" id="{E28D4E26-02E9-AB8E-8F7C-095F000EFEE0}"/>
                </a:ext>
              </a:extLst>
            </p:cNvPr>
            <p:cNvSpPr/>
            <p:nvPr/>
          </p:nvSpPr>
          <p:spPr>
            <a:xfrm flipV="1">
              <a:off x="11003541" y="2931968"/>
              <a:ext cx="159918" cy="209095"/>
            </a:xfrm>
            <a:prstGeom prst="upArrow">
              <a:avLst/>
            </a:prstGeom>
            <a:solidFill>
              <a:srgbClr val="1F386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19" name="TextBox 118">
              <a:extLst>
                <a:ext uri="{FF2B5EF4-FFF2-40B4-BE49-F238E27FC236}">
                  <a16:creationId xmlns:a16="http://schemas.microsoft.com/office/drawing/2014/main" id="{0A28C392-79CE-8BA8-DDEB-A38FF4995E07}"/>
                </a:ext>
              </a:extLst>
            </p:cNvPr>
            <p:cNvSpPr txBox="1"/>
            <p:nvPr/>
          </p:nvSpPr>
          <p:spPr>
            <a:xfrm>
              <a:off x="10298894" y="2561633"/>
              <a:ext cx="1550424" cy="369332"/>
            </a:xfrm>
            <a:prstGeom prst="rect">
              <a:avLst/>
            </a:prstGeom>
            <a:noFill/>
          </p:spPr>
          <p:txBody>
            <a:bodyPr wrap="none" rtlCol="0">
              <a:spAutoFit/>
            </a:bodyPr>
            <a:lstStyle/>
            <a:p>
              <a:pPr algn="ctr"/>
              <a:r>
                <a:rPr lang="en-US" altLang="ko-KR" sz="1800" err="1">
                  <a:solidFill>
                    <a:srgbClr val="1F3864"/>
                  </a:solidFill>
                  <a:latin typeface="Roboto" panose="02000000000000000000" pitchFamily="2" charset="0"/>
                  <a:ea typeface="Roboto" panose="02000000000000000000" pitchFamily="2" charset="0"/>
                  <a:cs typeface="Roboto" panose="02000000000000000000" pitchFamily="2" charset="0"/>
                </a:rPr>
                <a:t>μthread</a:t>
              </a:r>
              <a:r>
                <a:rPr lang="en-US" altLang="ko-KR" sz="1800">
                  <a:solidFill>
                    <a:srgbClr val="1F3864"/>
                  </a:solidFill>
                  <a:latin typeface="Roboto" panose="02000000000000000000" pitchFamily="2" charset="0"/>
                  <a:ea typeface="Roboto" panose="02000000000000000000" pitchFamily="2" charset="0"/>
                  <a:cs typeface="Roboto" panose="02000000000000000000" pitchFamily="2" charset="0"/>
                </a:rPr>
                <a:t> 1024</a:t>
              </a:r>
              <a:endParaRPr lang="ko-KR" altLang="en-US" sz="1800">
                <a:solidFill>
                  <a:srgbClr val="1F3864"/>
                </a:solidFill>
                <a:latin typeface="Roboto" panose="02000000000000000000" pitchFamily="2" charset="0"/>
                <a:cs typeface="Roboto" panose="02000000000000000000" pitchFamily="2" charset="0"/>
              </a:endParaRPr>
            </a:p>
          </p:txBody>
        </p:sp>
        <p:sp>
          <p:nvSpPr>
            <p:cNvPr id="120" name="오른쪽 중괄호 50">
              <a:extLst>
                <a:ext uri="{FF2B5EF4-FFF2-40B4-BE49-F238E27FC236}">
                  <a16:creationId xmlns:a16="http://schemas.microsoft.com/office/drawing/2014/main" id="{2C76A793-4649-10C9-3890-E6EAA2B85CA5}"/>
                </a:ext>
              </a:extLst>
            </p:cNvPr>
            <p:cNvSpPr/>
            <p:nvPr/>
          </p:nvSpPr>
          <p:spPr>
            <a:xfrm rot="16200000">
              <a:off x="8247426" y="2953638"/>
              <a:ext cx="118913" cy="1045922"/>
            </a:xfrm>
            <a:prstGeom prst="rightBrace">
              <a:avLst>
                <a:gd name="adj1" fmla="val 66953"/>
                <a:gd name="adj2" fmla="val 50000"/>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800"/>
            </a:p>
          </p:txBody>
        </p:sp>
        <p:sp>
          <p:nvSpPr>
            <p:cNvPr id="121" name="오른쪽 중괄호 51">
              <a:extLst>
                <a:ext uri="{FF2B5EF4-FFF2-40B4-BE49-F238E27FC236}">
                  <a16:creationId xmlns:a16="http://schemas.microsoft.com/office/drawing/2014/main" id="{5D01CF4A-F93C-772F-EFD1-E2A1591EB03B}"/>
                </a:ext>
              </a:extLst>
            </p:cNvPr>
            <p:cNvSpPr/>
            <p:nvPr/>
          </p:nvSpPr>
          <p:spPr>
            <a:xfrm rot="16200000">
              <a:off x="9405468" y="2953639"/>
              <a:ext cx="118913" cy="1045922"/>
            </a:xfrm>
            <a:prstGeom prst="rightBrace">
              <a:avLst>
                <a:gd name="adj1" fmla="val 66953"/>
                <a:gd name="adj2" fmla="val 50000"/>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800"/>
            </a:p>
          </p:txBody>
        </p:sp>
        <p:sp>
          <p:nvSpPr>
            <p:cNvPr id="124" name="오른쪽 중괄호 54">
              <a:extLst>
                <a:ext uri="{FF2B5EF4-FFF2-40B4-BE49-F238E27FC236}">
                  <a16:creationId xmlns:a16="http://schemas.microsoft.com/office/drawing/2014/main" id="{FD88088E-B648-EAF7-4CA4-EF42F61836CA}"/>
                </a:ext>
              </a:extLst>
            </p:cNvPr>
            <p:cNvSpPr/>
            <p:nvPr/>
          </p:nvSpPr>
          <p:spPr>
            <a:xfrm rot="16200000">
              <a:off x="11014650" y="2950960"/>
              <a:ext cx="118913" cy="1045922"/>
            </a:xfrm>
            <a:prstGeom prst="rightBrace">
              <a:avLst>
                <a:gd name="adj1" fmla="val 66953"/>
                <a:gd name="adj2" fmla="val 50000"/>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800"/>
            </a:p>
          </p:txBody>
        </p:sp>
        <p:sp>
          <p:nvSpPr>
            <p:cNvPr id="125" name="TextBox 124">
              <a:extLst>
                <a:ext uri="{FF2B5EF4-FFF2-40B4-BE49-F238E27FC236}">
                  <a16:creationId xmlns:a16="http://schemas.microsoft.com/office/drawing/2014/main" id="{A6ACFC20-CA8E-F1CC-677F-3D35F7D16B97}"/>
                </a:ext>
              </a:extLst>
            </p:cNvPr>
            <p:cNvSpPr txBox="1"/>
            <p:nvPr/>
          </p:nvSpPr>
          <p:spPr>
            <a:xfrm>
              <a:off x="8036134" y="3109255"/>
              <a:ext cx="543739" cy="307777"/>
            </a:xfrm>
            <a:prstGeom prst="rect">
              <a:avLst/>
            </a:prstGeom>
            <a:noFill/>
          </p:spPr>
          <p:txBody>
            <a:bodyPr wrap="none" rtlCol="0">
              <a:spAutoFit/>
            </a:bodyPr>
            <a:lstStyle/>
            <a:p>
              <a:pPr algn="ctr"/>
              <a:r>
                <a:rPr lang="en-US" altLang="ko-KR">
                  <a:solidFill>
                    <a:schemeClr val="tx1"/>
                  </a:solidFill>
                  <a:latin typeface="Roboto" panose="02000000000000000000" pitchFamily="2" charset="0"/>
                  <a:ea typeface="Roboto" panose="02000000000000000000" pitchFamily="2" charset="0"/>
                  <a:cs typeface="Roboto" panose="02000000000000000000" pitchFamily="2" charset="0"/>
                </a:rPr>
                <a:t>32 B</a:t>
              </a:r>
              <a:endParaRPr lang="ko-KR" altLang="en-US">
                <a:solidFill>
                  <a:schemeClr val="tx1"/>
                </a:solidFill>
                <a:latin typeface="Roboto" panose="02000000000000000000" pitchFamily="2" charset="0"/>
                <a:cs typeface="Roboto" panose="02000000000000000000" pitchFamily="2" charset="0"/>
              </a:endParaRPr>
            </a:p>
          </p:txBody>
        </p:sp>
        <p:sp>
          <p:nvSpPr>
            <p:cNvPr id="126" name="TextBox 125">
              <a:extLst>
                <a:ext uri="{FF2B5EF4-FFF2-40B4-BE49-F238E27FC236}">
                  <a16:creationId xmlns:a16="http://schemas.microsoft.com/office/drawing/2014/main" id="{7999F0AC-3CE8-3EE5-AEEA-A70950CE023B}"/>
                </a:ext>
              </a:extLst>
            </p:cNvPr>
            <p:cNvSpPr txBox="1"/>
            <p:nvPr/>
          </p:nvSpPr>
          <p:spPr>
            <a:xfrm>
              <a:off x="9195363" y="3104758"/>
              <a:ext cx="543739" cy="307777"/>
            </a:xfrm>
            <a:prstGeom prst="rect">
              <a:avLst/>
            </a:prstGeom>
            <a:noFill/>
          </p:spPr>
          <p:txBody>
            <a:bodyPr wrap="none" rtlCol="0">
              <a:spAutoFit/>
            </a:bodyPr>
            <a:lstStyle/>
            <a:p>
              <a:pPr algn="ctr"/>
              <a:r>
                <a:rPr lang="en-US" altLang="ko-KR">
                  <a:solidFill>
                    <a:schemeClr val="tx1"/>
                  </a:solidFill>
                  <a:latin typeface="Roboto" panose="02000000000000000000" pitchFamily="2" charset="0"/>
                  <a:ea typeface="Roboto" panose="02000000000000000000" pitchFamily="2" charset="0"/>
                  <a:cs typeface="Roboto" panose="02000000000000000000" pitchFamily="2" charset="0"/>
                </a:rPr>
                <a:t>32 B</a:t>
              </a:r>
              <a:endParaRPr lang="ko-KR" altLang="en-US">
                <a:solidFill>
                  <a:schemeClr val="tx1"/>
                </a:solidFill>
                <a:latin typeface="Roboto" panose="02000000000000000000" pitchFamily="2" charset="0"/>
                <a:cs typeface="Roboto" panose="02000000000000000000" pitchFamily="2" charset="0"/>
              </a:endParaRPr>
            </a:p>
          </p:txBody>
        </p:sp>
        <p:sp>
          <p:nvSpPr>
            <p:cNvPr id="129" name="TextBox 128">
              <a:extLst>
                <a:ext uri="{FF2B5EF4-FFF2-40B4-BE49-F238E27FC236}">
                  <a16:creationId xmlns:a16="http://schemas.microsoft.com/office/drawing/2014/main" id="{64DAA747-C695-4361-D681-5EA6632849D5}"/>
                </a:ext>
              </a:extLst>
            </p:cNvPr>
            <p:cNvSpPr txBox="1"/>
            <p:nvPr/>
          </p:nvSpPr>
          <p:spPr>
            <a:xfrm>
              <a:off x="10802237" y="3115561"/>
              <a:ext cx="543739" cy="307777"/>
            </a:xfrm>
            <a:prstGeom prst="rect">
              <a:avLst/>
            </a:prstGeom>
            <a:noFill/>
          </p:spPr>
          <p:txBody>
            <a:bodyPr wrap="none" rtlCol="0">
              <a:spAutoFit/>
            </a:bodyPr>
            <a:lstStyle/>
            <a:p>
              <a:pPr algn="ctr"/>
              <a:r>
                <a:rPr lang="en-US" altLang="ko-KR">
                  <a:solidFill>
                    <a:schemeClr val="tx1"/>
                  </a:solidFill>
                  <a:latin typeface="Roboto" panose="02000000000000000000" pitchFamily="2" charset="0"/>
                  <a:ea typeface="Roboto" panose="02000000000000000000" pitchFamily="2" charset="0"/>
                  <a:cs typeface="Roboto" panose="02000000000000000000" pitchFamily="2" charset="0"/>
                </a:rPr>
                <a:t>32 B</a:t>
              </a:r>
              <a:endParaRPr lang="ko-KR" altLang="en-US">
                <a:solidFill>
                  <a:schemeClr val="tx1"/>
                </a:solidFill>
                <a:latin typeface="Roboto" panose="02000000000000000000" pitchFamily="2" charset="0"/>
                <a:cs typeface="Roboto" panose="02000000000000000000" pitchFamily="2" charset="0"/>
              </a:endParaRPr>
            </a:p>
          </p:txBody>
        </p:sp>
        <p:sp>
          <p:nvSpPr>
            <p:cNvPr id="130" name="TextBox 129">
              <a:extLst>
                <a:ext uri="{FF2B5EF4-FFF2-40B4-BE49-F238E27FC236}">
                  <a16:creationId xmlns:a16="http://schemas.microsoft.com/office/drawing/2014/main" id="{39CF4D7C-0405-8ACA-17C1-6224E350E654}"/>
                </a:ext>
              </a:extLst>
            </p:cNvPr>
            <p:cNvSpPr txBox="1"/>
            <p:nvPr/>
          </p:nvSpPr>
          <p:spPr>
            <a:xfrm>
              <a:off x="8946519" y="3716933"/>
              <a:ext cx="896400" cy="307777"/>
            </a:xfrm>
            <a:prstGeom prst="rect">
              <a:avLst/>
            </a:prstGeom>
            <a:noFill/>
          </p:spPr>
          <p:txBody>
            <a:bodyPr wrap="none" rtlCol="0">
              <a:spAutoFit/>
            </a:bodyPr>
            <a:lstStyle/>
            <a:p>
              <a:pPr algn="ctr"/>
              <a:r>
                <a:rPr lang="en-US" altLang="ko-KR">
                  <a:solidFill>
                    <a:schemeClr val="tx1"/>
                  </a:solidFill>
                  <a:latin typeface="Roboto" panose="02000000000000000000" pitchFamily="2" charset="0"/>
                  <a:ea typeface="Roboto" panose="02000000000000000000" pitchFamily="2" charset="0"/>
                  <a:cs typeface="Roboto" panose="02000000000000000000" pitchFamily="2" charset="0"/>
                </a:rPr>
                <a:t>0xC0020</a:t>
              </a:r>
              <a:endParaRPr lang="ko-KR" altLang="en-US">
                <a:solidFill>
                  <a:schemeClr val="tx1"/>
                </a:solidFill>
                <a:latin typeface="Roboto" panose="02000000000000000000" pitchFamily="2" charset="0"/>
                <a:cs typeface="Roboto" panose="02000000000000000000" pitchFamily="2" charset="0"/>
              </a:endParaRPr>
            </a:p>
          </p:txBody>
        </p:sp>
        <p:sp>
          <p:nvSpPr>
            <p:cNvPr id="131" name="TextBox 130">
              <a:extLst>
                <a:ext uri="{FF2B5EF4-FFF2-40B4-BE49-F238E27FC236}">
                  <a16:creationId xmlns:a16="http://schemas.microsoft.com/office/drawing/2014/main" id="{6357CC7B-A07C-E1A2-6A7F-A7EC392A891E}"/>
                </a:ext>
              </a:extLst>
            </p:cNvPr>
            <p:cNvSpPr txBox="1"/>
            <p:nvPr/>
          </p:nvSpPr>
          <p:spPr>
            <a:xfrm>
              <a:off x="7871153" y="3716933"/>
              <a:ext cx="896399" cy="307777"/>
            </a:xfrm>
            <a:prstGeom prst="rect">
              <a:avLst/>
            </a:prstGeom>
            <a:noFill/>
          </p:spPr>
          <p:txBody>
            <a:bodyPr wrap="none" rtlCol="0">
              <a:spAutoFit/>
            </a:bodyPr>
            <a:lstStyle/>
            <a:p>
              <a:pPr algn="ctr"/>
              <a:r>
                <a:rPr lang="en-US" altLang="ko-KR">
                  <a:solidFill>
                    <a:schemeClr val="tx1"/>
                  </a:solidFill>
                  <a:latin typeface="Roboto" panose="02000000000000000000" pitchFamily="2" charset="0"/>
                  <a:ea typeface="Roboto" panose="02000000000000000000" pitchFamily="2" charset="0"/>
                  <a:cs typeface="Roboto" panose="02000000000000000000" pitchFamily="2" charset="0"/>
                </a:rPr>
                <a:t>0xC0000</a:t>
              </a:r>
              <a:endParaRPr lang="ko-KR" altLang="en-US">
                <a:solidFill>
                  <a:schemeClr val="tx1"/>
                </a:solidFill>
                <a:latin typeface="Roboto" panose="02000000000000000000" pitchFamily="2" charset="0"/>
                <a:cs typeface="Roboto" panose="02000000000000000000" pitchFamily="2" charset="0"/>
              </a:endParaRPr>
            </a:p>
          </p:txBody>
        </p:sp>
        <p:sp>
          <p:nvSpPr>
            <p:cNvPr id="133" name="TextBox 132">
              <a:extLst>
                <a:ext uri="{FF2B5EF4-FFF2-40B4-BE49-F238E27FC236}">
                  <a16:creationId xmlns:a16="http://schemas.microsoft.com/office/drawing/2014/main" id="{043ED1AD-9574-96A9-6122-A4611DDF36BD}"/>
                </a:ext>
              </a:extLst>
            </p:cNvPr>
            <p:cNvSpPr txBox="1"/>
            <p:nvPr/>
          </p:nvSpPr>
          <p:spPr>
            <a:xfrm>
              <a:off x="10654978" y="3716933"/>
              <a:ext cx="896400" cy="307777"/>
            </a:xfrm>
            <a:prstGeom prst="rect">
              <a:avLst/>
            </a:prstGeom>
            <a:noFill/>
          </p:spPr>
          <p:txBody>
            <a:bodyPr wrap="none" rtlCol="0">
              <a:spAutoFit/>
            </a:bodyPr>
            <a:lstStyle/>
            <a:p>
              <a:pPr algn="ctr"/>
              <a:r>
                <a:rPr lang="en-US" altLang="ko-KR">
                  <a:solidFill>
                    <a:schemeClr val="tx1"/>
                  </a:solidFill>
                  <a:latin typeface="Roboto" panose="02000000000000000000" pitchFamily="2" charset="0"/>
                  <a:ea typeface="Roboto" panose="02000000000000000000" pitchFamily="2" charset="0"/>
                  <a:cs typeface="Roboto" panose="02000000000000000000" pitchFamily="2" charset="0"/>
                </a:rPr>
                <a:t>0xC8000</a:t>
              </a:r>
              <a:endParaRPr lang="ko-KR" altLang="en-US">
                <a:solidFill>
                  <a:schemeClr val="tx1"/>
                </a:solidFill>
                <a:latin typeface="Roboto" panose="02000000000000000000" pitchFamily="2" charset="0"/>
                <a:cs typeface="Roboto" panose="02000000000000000000" pitchFamily="2" charset="0"/>
              </a:endParaRPr>
            </a:p>
          </p:txBody>
        </p:sp>
        <p:sp>
          <p:nvSpPr>
            <p:cNvPr id="134" name="TextBox 133">
              <a:extLst>
                <a:ext uri="{FF2B5EF4-FFF2-40B4-BE49-F238E27FC236}">
                  <a16:creationId xmlns:a16="http://schemas.microsoft.com/office/drawing/2014/main" id="{B2F559F5-8D1B-D3E4-BE0C-BE1A24179602}"/>
                </a:ext>
              </a:extLst>
            </p:cNvPr>
            <p:cNvSpPr txBox="1"/>
            <p:nvPr/>
          </p:nvSpPr>
          <p:spPr>
            <a:xfrm>
              <a:off x="10118468" y="4560074"/>
              <a:ext cx="322524" cy="338554"/>
            </a:xfrm>
            <a:prstGeom prst="rect">
              <a:avLst/>
            </a:prstGeom>
            <a:noFill/>
          </p:spPr>
          <p:txBody>
            <a:bodyPr wrap="none" rtlCol="0">
              <a:spAutoFit/>
            </a:bodyPr>
            <a:lstStyle/>
            <a:p>
              <a:pPr algn="ctr"/>
              <a:r>
                <a:rPr lang="en-US" altLang="ko-KR" sz="1600">
                  <a:latin typeface="Roboto" panose="02000000000000000000" pitchFamily="2" charset="0"/>
                  <a:ea typeface="Roboto" panose="02000000000000000000" pitchFamily="2" charset="0"/>
                  <a:cs typeface="Roboto" panose="02000000000000000000" pitchFamily="2" charset="0"/>
                </a:rPr>
                <a:t>…</a:t>
              </a:r>
              <a:endParaRPr lang="ko-KR" altLang="en-US" sz="1600">
                <a:latin typeface="Roboto" panose="02000000000000000000" pitchFamily="2" charset="0"/>
                <a:cs typeface="Roboto" panose="02000000000000000000" pitchFamily="2" charset="0"/>
              </a:endParaRPr>
            </a:p>
          </p:txBody>
        </p:sp>
        <p:sp>
          <p:nvSpPr>
            <p:cNvPr id="145" name="TextBox 144">
              <a:extLst>
                <a:ext uri="{FF2B5EF4-FFF2-40B4-BE49-F238E27FC236}">
                  <a16:creationId xmlns:a16="http://schemas.microsoft.com/office/drawing/2014/main" id="{261EE51A-99C5-0D3D-7DFE-F9B573E38D79}"/>
                </a:ext>
              </a:extLst>
            </p:cNvPr>
            <p:cNvSpPr txBox="1"/>
            <p:nvPr/>
          </p:nvSpPr>
          <p:spPr>
            <a:xfrm>
              <a:off x="8036134" y="5652453"/>
              <a:ext cx="3191899" cy="400110"/>
            </a:xfrm>
            <a:prstGeom prst="rect">
              <a:avLst/>
            </a:prstGeom>
            <a:noFill/>
          </p:spPr>
          <p:txBody>
            <a:bodyPr wrap="none" rtlCol="0">
              <a:spAutoFit/>
            </a:bodyPr>
            <a:lstStyle/>
            <a:p>
              <a:pPr algn="l"/>
              <a:r>
                <a:rPr kumimoji="1" lang="en-US" altLang="ko-KR" sz="2000" err="1">
                  <a:latin typeface="Helvetica" pitchFamily="2" charset="0"/>
                </a:rPr>
                <a:t>VectorAdd</a:t>
              </a:r>
              <a:r>
                <a:rPr kumimoji="1" lang="en-US" altLang="ko-KR" sz="2000">
                  <a:latin typeface="Helvetica" pitchFamily="2" charset="0"/>
                </a:rPr>
                <a:t> kernel example</a:t>
              </a:r>
              <a:endParaRPr kumimoji="1" lang="ko-KR" altLang="en-US" sz="2000">
                <a:latin typeface="Helvetica" pitchFamily="2" charset="0"/>
              </a:endParaRPr>
            </a:p>
          </p:txBody>
        </p:sp>
      </p:grpSp>
      <p:grpSp>
        <p:nvGrpSpPr>
          <p:cNvPr id="5" name="그룹 4">
            <a:extLst>
              <a:ext uri="{FF2B5EF4-FFF2-40B4-BE49-F238E27FC236}">
                <a16:creationId xmlns:a16="http://schemas.microsoft.com/office/drawing/2014/main" id="{B62AC27E-C027-9EDC-39CD-1B9F6C1BB8EA}"/>
              </a:ext>
            </a:extLst>
          </p:cNvPr>
          <p:cNvGrpSpPr/>
          <p:nvPr/>
        </p:nvGrpSpPr>
        <p:grpSpPr>
          <a:xfrm>
            <a:off x="437334" y="2491935"/>
            <a:ext cx="2608534" cy="3358590"/>
            <a:chOff x="437334" y="2491935"/>
            <a:chExt cx="2608534" cy="3358590"/>
          </a:xfrm>
        </p:grpSpPr>
        <p:sp>
          <p:nvSpPr>
            <p:cNvPr id="9" name="TextBox 515">
              <a:extLst>
                <a:ext uri="{FF2B5EF4-FFF2-40B4-BE49-F238E27FC236}">
                  <a16:creationId xmlns:a16="http://schemas.microsoft.com/office/drawing/2014/main" id="{A0046FAC-173F-CB1E-F7DE-50513E8A226C}"/>
                </a:ext>
              </a:extLst>
            </p:cNvPr>
            <p:cNvSpPr txBox="1"/>
            <p:nvPr/>
          </p:nvSpPr>
          <p:spPr>
            <a:xfrm>
              <a:off x="750971" y="5547685"/>
              <a:ext cx="1999378" cy="302840"/>
            </a:xfrm>
            <a:prstGeom prst="rect">
              <a:avLst/>
            </a:prstGeom>
            <a:noFill/>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kumimoji="1" lang="en-US" altLang="en-US" sz="2400">
                  <a:solidFill>
                    <a:srgbClr val="000000"/>
                  </a:solidFill>
                  <a:latin typeface="Roboto" panose="02000000000000000000" pitchFamily="2" charset="0"/>
                  <a:ea typeface="Roboto" panose="02000000000000000000" pitchFamily="2" charset="0"/>
                  <a:cs typeface="Roboto" panose="02000000000000000000" pitchFamily="2" charset="0"/>
                </a:rPr>
                <a:t>M</a:t>
              </a:r>
              <a:r>
                <a:rPr kumimoji="1" lang="en-US" altLang="en-US" sz="2400" baseline="30000">
                  <a:solidFill>
                    <a:srgbClr val="000000"/>
                  </a:solidFill>
                  <a:latin typeface="Roboto" panose="02000000000000000000" pitchFamily="2" charset="0"/>
                  <a:ea typeface="Roboto" panose="02000000000000000000" pitchFamily="2" charset="0"/>
                  <a:cs typeface="Roboto" panose="02000000000000000000" pitchFamily="2" charset="0"/>
                </a:rPr>
                <a:t>2</a:t>
              </a:r>
              <a:r>
                <a:rPr kumimoji="1" lang="en-US" altLang="en-US" sz="2400">
                  <a:solidFill>
                    <a:srgbClr val="000000"/>
                  </a:solidFill>
                  <a:latin typeface="Roboto" panose="02000000000000000000" pitchFamily="2" charset="0"/>
                  <a:ea typeface="Roboto" panose="02000000000000000000" pitchFamily="2" charset="0"/>
                  <a:cs typeface="Roboto" panose="02000000000000000000" pitchFamily="2" charset="0"/>
                </a:rPr>
                <a:t>NDP unit</a:t>
              </a:r>
              <a:endParaRPr kumimoji="1" lang="ko-Kore-KR" altLang="en-US" sz="2400">
                <a:solidFill>
                  <a:srgbClr val="000000"/>
                </a:solidFill>
                <a:latin typeface="Roboto" panose="02000000000000000000" pitchFamily="2" charset="0"/>
                <a:cs typeface="Roboto" panose="02000000000000000000" pitchFamily="2" charset="0"/>
              </a:endParaRPr>
            </a:p>
          </p:txBody>
        </p:sp>
        <p:sp>
          <p:nvSpPr>
            <p:cNvPr id="15" name="직사각형 14">
              <a:extLst>
                <a:ext uri="{FF2B5EF4-FFF2-40B4-BE49-F238E27FC236}">
                  <a16:creationId xmlns:a16="http://schemas.microsoft.com/office/drawing/2014/main" id="{0E08DF9B-DF1F-99C8-0A0B-8D214E4D9F2A}"/>
                </a:ext>
              </a:extLst>
            </p:cNvPr>
            <p:cNvSpPr/>
            <p:nvPr/>
          </p:nvSpPr>
          <p:spPr>
            <a:xfrm>
              <a:off x="437334" y="3999775"/>
              <a:ext cx="2608534" cy="1419732"/>
            </a:xfrm>
            <a:prstGeom prst="rect">
              <a:avLst/>
            </a:prstGeom>
            <a:solidFill>
              <a:srgbClr val="D4D7E0"/>
            </a:solidFill>
            <a:ln w="19050" cap="flat" cmpd="sng" algn="ctr">
              <a:solidFill>
                <a:srgbClr val="000000"/>
              </a:solidFill>
              <a:prstDash val="solid"/>
              <a:miter lim="800000"/>
            </a:ln>
            <a:effectLst/>
          </p:spPr>
          <p:txBody>
            <a:bodyPr vert="horz" lIns="0" tIns="0" rIns="0" bIns="0" rtlCol="0" anchor="t"/>
            <a:lstStyle/>
            <a:p>
              <a:pPr algn="ctr"/>
              <a:endParaRPr kumimoji="1" lang="ko-KR" altLang="en-US" sz="200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434EA3B-A5CF-A664-101E-CE00CC85C49A}"/>
                </a:ext>
              </a:extLst>
            </p:cNvPr>
            <p:cNvSpPr txBox="1"/>
            <p:nvPr/>
          </p:nvSpPr>
          <p:spPr>
            <a:xfrm>
              <a:off x="1525461" y="4669178"/>
              <a:ext cx="450398" cy="400113"/>
            </a:xfrm>
            <a:prstGeom prst="rect">
              <a:avLst/>
            </a:prstGeom>
            <a:noFill/>
            <a:effectLst/>
          </p:spPr>
          <p:txBody>
            <a:bodyPr wrap="square" rtlCol="0">
              <a:spAutoFit/>
            </a:bodyPr>
            <a:lstStyle/>
            <a:p>
              <a:pPr algn="ctr"/>
              <a:r>
                <a:rPr lang="en-US" altLang="ko-KR" sz="2000">
                  <a:latin typeface="Calibri" panose="020F0502020204030204" pitchFamily="34" charset="0"/>
                  <a:ea typeface="Roboto" panose="02000000000000000000" pitchFamily="2" charset="0"/>
                  <a:cs typeface="Calibri" panose="020F0502020204030204" pitchFamily="34" charset="0"/>
                </a:rPr>
                <a:t>…</a:t>
              </a:r>
              <a:endParaRPr lang="ko-KR" altLang="en-US" sz="2000">
                <a:latin typeface="Calibri" panose="020F0502020204030204" pitchFamily="34" charset="0"/>
                <a:cs typeface="Calibri" panose="020F0502020204030204" pitchFamily="34" charset="0"/>
              </a:endParaRPr>
            </a:p>
          </p:txBody>
        </p:sp>
        <p:sp>
          <p:nvSpPr>
            <p:cNvPr id="17" name="직사각형 16">
              <a:extLst>
                <a:ext uri="{FF2B5EF4-FFF2-40B4-BE49-F238E27FC236}">
                  <a16:creationId xmlns:a16="http://schemas.microsoft.com/office/drawing/2014/main" id="{51A726C2-C394-14FF-13C3-EA0AA6A14C44}"/>
                </a:ext>
              </a:extLst>
            </p:cNvPr>
            <p:cNvSpPr/>
            <p:nvPr/>
          </p:nvSpPr>
          <p:spPr>
            <a:xfrm>
              <a:off x="520836" y="4531726"/>
              <a:ext cx="939746" cy="790947"/>
            </a:xfrm>
            <a:prstGeom prst="rect">
              <a:avLst/>
            </a:prstGeom>
            <a:solidFill>
              <a:srgbClr val="203864"/>
            </a:solidFill>
            <a:ln>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2000" rIns="0" rtlCol="0" anchor="ctr"/>
            <a:lstStyle/>
            <a:p>
              <a:pPr algn="ctr">
                <a:lnSpc>
                  <a:spcPct val="80000"/>
                </a:lnSpc>
              </a:pPr>
              <a:r>
                <a:rPr lang="en-US" altLang="ko-KR" sz="2200">
                  <a:solidFill>
                    <a:schemeClr val="bg1"/>
                  </a:solidFill>
                  <a:latin typeface="Calibri" panose="020F0502020204030204" pitchFamily="34" charset="0"/>
                  <a:ea typeface="Roboto" panose="02000000000000000000" pitchFamily="2" charset="0"/>
                  <a:cs typeface="Calibri" panose="020F0502020204030204" pitchFamily="34" charset="0"/>
                </a:rPr>
                <a:t>NDP</a:t>
              </a:r>
            </a:p>
            <a:p>
              <a:pPr algn="ctr">
                <a:lnSpc>
                  <a:spcPct val="80000"/>
                </a:lnSpc>
              </a:pPr>
              <a:r>
                <a:rPr lang="en-US" altLang="ko-KR" sz="2200">
                  <a:solidFill>
                    <a:schemeClr val="bg1"/>
                  </a:solidFill>
                  <a:latin typeface="Calibri" panose="020F0502020204030204" pitchFamily="34" charset="0"/>
                  <a:ea typeface="Roboto" panose="02000000000000000000" pitchFamily="2" charset="0"/>
                  <a:cs typeface="Calibri" panose="020F0502020204030204" pitchFamily="34" charset="0"/>
                </a:rPr>
                <a:t>core</a:t>
              </a:r>
              <a:endParaRPr lang="ko-KR" altLang="en-US" sz="2200">
                <a:solidFill>
                  <a:schemeClr val="bg1"/>
                </a:solidFill>
                <a:latin typeface="Calibri" panose="020F0502020204030204" pitchFamily="34" charset="0"/>
                <a:cs typeface="Calibri" panose="020F0502020204030204" pitchFamily="34" charset="0"/>
              </a:endParaRPr>
            </a:p>
          </p:txBody>
        </p:sp>
        <p:sp>
          <p:nvSpPr>
            <p:cNvPr id="24" name="직사각형 23">
              <a:extLst>
                <a:ext uri="{FF2B5EF4-FFF2-40B4-BE49-F238E27FC236}">
                  <a16:creationId xmlns:a16="http://schemas.microsoft.com/office/drawing/2014/main" id="{AB56F772-F096-DE15-3CAB-7991F5402E5B}"/>
                </a:ext>
              </a:extLst>
            </p:cNvPr>
            <p:cNvSpPr/>
            <p:nvPr/>
          </p:nvSpPr>
          <p:spPr>
            <a:xfrm>
              <a:off x="519772" y="4082579"/>
              <a:ext cx="2451653" cy="376940"/>
            </a:xfrm>
            <a:prstGeom prst="rect">
              <a:avLst/>
            </a:prstGeom>
            <a:solidFill>
              <a:srgbClr val="3B67B7"/>
            </a:solidFill>
            <a:ln>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rtlCol="0" anchor="ctr" anchorCtr="0"/>
            <a:lstStyle/>
            <a:p>
              <a:pPr>
                <a:lnSpc>
                  <a:spcPct val="80000"/>
                </a:lnSpc>
              </a:pPr>
              <a:r>
                <a:rPr lang="en-US" altLang="ko-KR" sz="2200">
                  <a:solidFill>
                    <a:schemeClr val="bg1"/>
                  </a:solidFill>
                  <a:latin typeface="Calibri" panose="020F0502020204030204" pitchFamily="34" charset="0"/>
                  <a:ea typeface="Roboto" panose="02000000000000000000" pitchFamily="2" charset="0"/>
                  <a:cs typeface="Calibri" panose="020F0502020204030204" pitchFamily="34" charset="0"/>
                </a:rPr>
                <a:t> </a:t>
              </a:r>
              <a:r>
                <a:rPr lang="en-US" altLang="ko-KR" sz="1000">
                  <a:solidFill>
                    <a:schemeClr val="bg1"/>
                  </a:solidFill>
                  <a:latin typeface="Calibri" panose="020F0502020204030204" pitchFamily="34" charset="0"/>
                  <a:ea typeface="Roboto" panose="02000000000000000000" pitchFamily="2" charset="0"/>
                  <a:cs typeface="Calibri" panose="020F0502020204030204" pitchFamily="34" charset="0"/>
                </a:rPr>
                <a:t> </a:t>
              </a:r>
              <a:r>
                <a:rPr lang="en-US" altLang="ko-KR" sz="2200">
                  <a:solidFill>
                    <a:schemeClr val="bg1"/>
                  </a:solidFill>
                  <a:latin typeface="Calibri" panose="020F0502020204030204" pitchFamily="34" charset="0"/>
                  <a:ea typeface="Roboto" panose="02000000000000000000" pitchFamily="2" charset="0"/>
                  <a:cs typeface="Calibri" panose="020F0502020204030204" pitchFamily="34" charset="0"/>
                </a:rPr>
                <a:t>NDP controller</a:t>
              </a:r>
              <a:endParaRPr lang="ko-KR" altLang="en-US" sz="2200">
                <a:solidFill>
                  <a:schemeClr val="bg1"/>
                </a:solidFill>
                <a:latin typeface="Calibri" panose="020F0502020204030204" pitchFamily="34" charset="0"/>
                <a:cs typeface="Calibri" panose="020F0502020204030204" pitchFamily="34" charset="0"/>
              </a:endParaRPr>
            </a:p>
          </p:txBody>
        </p:sp>
        <p:sp>
          <p:nvSpPr>
            <p:cNvPr id="25" name="직사각형 24">
              <a:extLst>
                <a:ext uri="{FF2B5EF4-FFF2-40B4-BE49-F238E27FC236}">
                  <a16:creationId xmlns:a16="http://schemas.microsoft.com/office/drawing/2014/main" id="{9041AD7D-6B0F-8DC9-7FA9-897A83DBFB69}"/>
                </a:ext>
              </a:extLst>
            </p:cNvPr>
            <p:cNvSpPr/>
            <p:nvPr/>
          </p:nvSpPr>
          <p:spPr>
            <a:xfrm>
              <a:off x="2031679" y="4537107"/>
              <a:ext cx="939746" cy="790947"/>
            </a:xfrm>
            <a:prstGeom prst="rect">
              <a:avLst/>
            </a:prstGeom>
            <a:solidFill>
              <a:srgbClr val="203864"/>
            </a:solidFill>
            <a:ln>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2000" rIns="0" rtlCol="0" anchor="ctr"/>
            <a:lstStyle/>
            <a:p>
              <a:pPr algn="ctr">
                <a:lnSpc>
                  <a:spcPct val="80000"/>
                </a:lnSpc>
              </a:pPr>
              <a:r>
                <a:rPr lang="en-US" altLang="ko-KR" sz="2200">
                  <a:solidFill>
                    <a:schemeClr val="bg1"/>
                  </a:solidFill>
                  <a:latin typeface="Calibri" panose="020F0502020204030204" pitchFamily="34" charset="0"/>
                  <a:ea typeface="Roboto" panose="02000000000000000000" pitchFamily="2" charset="0"/>
                  <a:cs typeface="Calibri" panose="020F0502020204030204" pitchFamily="34" charset="0"/>
                </a:rPr>
                <a:t>NDP</a:t>
              </a:r>
            </a:p>
            <a:p>
              <a:pPr algn="ctr">
                <a:lnSpc>
                  <a:spcPct val="80000"/>
                </a:lnSpc>
              </a:pPr>
              <a:r>
                <a:rPr lang="en-US" altLang="ko-KR" sz="2200">
                  <a:solidFill>
                    <a:schemeClr val="bg1"/>
                  </a:solidFill>
                  <a:latin typeface="Calibri" panose="020F0502020204030204" pitchFamily="34" charset="0"/>
                  <a:ea typeface="Roboto" panose="02000000000000000000" pitchFamily="2" charset="0"/>
                  <a:cs typeface="Calibri" panose="020F0502020204030204" pitchFamily="34" charset="0"/>
                </a:rPr>
                <a:t>core</a:t>
              </a:r>
              <a:endParaRPr lang="ko-KR" altLang="en-US" sz="2200">
                <a:solidFill>
                  <a:schemeClr val="bg1"/>
                </a:solidFill>
                <a:latin typeface="Calibri" panose="020F0502020204030204" pitchFamily="34" charset="0"/>
                <a:cs typeface="Calibri" panose="020F0502020204030204" pitchFamily="34" charset="0"/>
              </a:endParaRPr>
            </a:p>
          </p:txBody>
        </p:sp>
        <p:cxnSp>
          <p:nvCxnSpPr>
            <p:cNvPr id="147" name="직선 연결선[R] 146">
              <a:extLst>
                <a:ext uri="{FF2B5EF4-FFF2-40B4-BE49-F238E27FC236}">
                  <a16:creationId xmlns:a16="http://schemas.microsoft.com/office/drawing/2014/main" id="{833E9CBE-8F35-6EEF-4AE3-DA133FDCABB9}"/>
                </a:ext>
              </a:extLst>
            </p:cNvPr>
            <p:cNvCxnSpPr>
              <a:cxnSpLocks/>
            </p:cNvCxnSpPr>
            <p:nvPr/>
          </p:nvCxnSpPr>
          <p:spPr>
            <a:xfrm flipV="1">
              <a:off x="1460582" y="2813548"/>
              <a:ext cx="0" cy="1186227"/>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sp>
          <p:nvSpPr>
            <p:cNvPr id="150" name="TextBox 515">
              <a:extLst>
                <a:ext uri="{FF2B5EF4-FFF2-40B4-BE49-F238E27FC236}">
                  <a16:creationId xmlns:a16="http://schemas.microsoft.com/office/drawing/2014/main" id="{2D12BA54-BCBE-C508-3AAA-953C4752B0D2}"/>
                </a:ext>
              </a:extLst>
            </p:cNvPr>
            <p:cNvSpPr txBox="1"/>
            <p:nvPr/>
          </p:nvSpPr>
          <p:spPr>
            <a:xfrm>
              <a:off x="1051746" y="2491935"/>
              <a:ext cx="741330" cy="302840"/>
            </a:xfrm>
            <a:prstGeom prst="rect">
              <a:avLst/>
            </a:prstGeom>
            <a:noFill/>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kumimoji="1" lang="en-US" altLang="en-US" sz="2400">
                  <a:solidFill>
                    <a:srgbClr val="000000"/>
                  </a:solidFill>
                  <a:latin typeface="Calibri" panose="020F0502020204030204" pitchFamily="34" charset="0"/>
                  <a:ea typeface="Roboto" panose="02000000000000000000" pitchFamily="2" charset="0"/>
                  <a:cs typeface="Calibri" panose="020F0502020204030204" pitchFamily="34" charset="0"/>
                </a:rPr>
                <a:t>Host</a:t>
              </a:r>
              <a:endParaRPr kumimoji="1" lang="ko-Kore-KR" altLang="en-US" sz="2400">
                <a:solidFill>
                  <a:srgbClr val="000000"/>
                </a:solidFill>
                <a:latin typeface="Calibri" panose="020F0502020204030204" pitchFamily="34" charset="0"/>
                <a:cs typeface="Calibri" panose="020F0502020204030204" pitchFamily="34" charset="0"/>
              </a:endParaRPr>
            </a:p>
          </p:txBody>
        </p:sp>
        <p:sp>
          <p:nvSpPr>
            <p:cNvPr id="151" name="TextBox 515">
              <a:extLst>
                <a:ext uri="{FF2B5EF4-FFF2-40B4-BE49-F238E27FC236}">
                  <a16:creationId xmlns:a16="http://schemas.microsoft.com/office/drawing/2014/main" id="{283B1FFC-0413-61C8-A5BC-82472F595A28}"/>
                </a:ext>
              </a:extLst>
            </p:cNvPr>
            <p:cNvSpPr txBox="1"/>
            <p:nvPr/>
          </p:nvSpPr>
          <p:spPr>
            <a:xfrm rot="16200000">
              <a:off x="914856" y="3321821"/>
              <a:ext cx="741330" cy="302840"/>
            </a:xfrm>
            <a:prstGeom prst="rect">
              <a:avLst/>
            </a:prstGeom>
            <a:noFill/>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kumimoji="1" lang="en-US" altLang="en-US" sz="2400">
                  <a:solidFill>
                    <a:srgbClr val="000000"/>
                  </a:solidFill>
                  <a:latin typeface="Calibri" panose="020F0502020204030204" pitchFamily="34" charset="0"/>
                  <a:ea typeface="Roboto" panose="02000000000000000000" pitchFamily="2" charset="0"/>
                  <a:cs typeface="Calibri" panose="020F0502020204030204" pitchFamily="34" charset="0"/>
                </a:rPr>
                <a:t>CXL</a:t>
              </a:r>
              <a:endParaRPr kumimoji="1" lang="ko-Kore-KR" altLang="en-US" sz="2400">
                <a:solidFill>
                  <a:srgbClr val="000000"/>
                </a:solidFill>
                <a:latin typeface="Calibri" panose="020F0502020204030204" pitchFamily="34" charset="0"/>
                <a:cs typeface="Calibri" panose="020F0502020204030204" pitchFamily="34" charset="0"/>
              </a:endParaRPr>
            </a:p>
          </p:txBody>
        </p:sp>
      </p:grpSp>
      <p:grpSp>
        <p:nvGrpSpPr>
          <p:cNvPr id="7" name="그룹 6">
            <a:extLst>
              <a:ext uri="{FF2B5EF4-FFF2-40B4-BE49-F238E27FC236}">
                <a16:creationId xmlns:a16="http://schemas.microsoft.com/office/drawing/2014/main" id="{4B817599-29B4-4DEE-B187-AA42F788F5D1}"/>
              </a:ext>
            </a:extLst>
          </p:cNvPr>
          <p:cNvGrpSpPr/>
          <p:nvPr/>
        </p:nvGrpSpPr>
        <p:grpSpPr>
          <a:xfrm>
            <a:off x="1501161" y="3036401"/>
            <a:ext cx="1556215" cy="1074193"/>
            <a:chOff x="1501161" y="3036401"/>
            <a:chExt cx="1556215" cy="1074193"/>
          </a:xfrm>
        </p:grpSpPr>
        <p:sp>
          <p:nvSpPr>
            <p:cNvPr id="152" name="모서리가 둥근 직사각형 151">
              <a:extLst>
                <a:ext uri="{FF2B5EF4-FFF2-40B4-BE49-F238E27FC236}">
                  <a16:creationId xmlns:a16="http://schemas.microsoft.com/office/drawing/2014/main" id="{60E70806-4365-7537-0BC8-4463CF8FE29A}"/>
                </a:ext>
              </a:extLst>
            </p:cNvPr>
            <p:cNvSpPr/>
            <p:nvPr/>
          </p:nvSpPr>
          <p:spPr>
            <a:xfrm>
              <a:off x="1501161" y="3036401"/>
              <a:ext cx="1556215" cy="654511"/>
            </a:xfrm>
            <a:prstGeom prst="roundRect">
              <a:avLst/>
            </a:prstGeom>
            <a:solidFill>
              <a:schemeClr val="accent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R" sz="2000" err="1">
                  <a:solidFill>
                    <a:schemeClr val="bg1"/>
                  </a:solidFill>
                  <a:latin typeface="Roboto" panose="02000000000000000000" pitchFamily="2" charset="0"/>
                  <a:ea typeface="Roboto" panose="02000000000000000000" pitchFamily="2" charset="0"/>
                  <a:cs typeface="Roboto" panose="02000000000000000000" pitchFamily="2" charset="0"/>
                </a:rPr>
                <a:t>VectorAdd</a:t>
              </a:r>
              <a:br>
                <a:rPr kumimoji="1" lang="en-US" altLang="ko-KR" sz="2000">
                  <a:solidFill>
                    <a:schemeClr val="bg1"/>
                  </a:solidFill>
                  <a:latin typeface="Roboto" panose="02000000000000000000" pitchFamily="2" charset="0"/>
                  <a:ea typeface="Roboto" panose="02000000000000000000" pitchFamily="2" charset="0"/>
                  <a:cs typeface="Roboto" panose="02000000000000000000" pitchFamily="2" charset="0"/>
                </a:rPr>
              </a:br>
              <a:r>
                <a:rPr kumimoji="1" lang="en-US" altLang="ko-KR" sz="2000">
                  <a:solidFill>
                    <a:schemeClr val="bg1"/>
                  </a:solidFill>
                  <a:latin typeface="Roboto" panose="02000000000000000000" pitchFamily="2" charset="0"/>
                  <a:ea typeface="Roboto" panose="02000000000000000000" pitchFamily="2" charset="0"/>
                  <a:cs typeface="Roboto" panose="02000000000000000000" pitchFamily="2" charset="0"/>
                </a:rPr>
                <a:t>kernel</a:t>
              </a:r>
              <a:endParaRPr kumimoji="1" lang="ko-KR" altLang="en-US" sz="20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53" name="아래쪽 화살표[D] 152">
              <a:extLst>
                <a:ext uri="{FF2B5EF4-FFF2-40B4-BE49-F238E27FC236}">
                  <a16:creationId xmlns:a16="http://schemas.microsoft.com/office/drawing/2014/main" id="{986361F1-2B1D-C9C4-B558-C568E6D90910}"/>
                </a:ext>
              </a:extLst>
            </p:cNvPr>
            <p:cNvSpPr/>
            <p:nvPr/>
          </p:nvSpPr>
          <p:spPr>
            <a:xfrm>
              <a:off x="2126649" y="3673964"/>
              <a:ext cx="270013" cy="436630"/>
            </a:xfrm>
            <a:prstGeom prst="downArrow">
              <a:avLst/>
            </a:prstGeom>
            <a:solidFill>
              <a:schemeClr val="accent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6" name="그룹 5">
            <a:extLst>
              <a:ext uri="{FF2B5EF4-FFF2-40B4-BE49-F238E27FC236}">
                <a16:creationId xmlns:a16="http://schemas.microsoft.com/office/drawing/2014/main" id="{6FBB66F5-C591-7D9D-429B-21151F39AD1C}"/>
              </a:ext>
            </a:extLst>
          </p:cNvPr>
          <p:cNvGrpSpPr/>
          <p:nvPr/>
        </p:nvGrpSpPr>
        <p:grpSpPr>
          <a:xfrm>
            <a:off x="2970907" y="2869040"/>
            <a:ext cx="3089918" cy="3573919"/>
            <a:chOff x="2970907" y="2869040"/>
            <a:chExt cx="3089918" cy="3573919"/>
          </a:xfrm>
        </p:grpSpPr>
        <p:grpSp>
          <p:nvGrpSpPr>
            <p:cNvPr id="26" name="그룹 25">
              <a:extLst>
                <a:ext uri="{FF2B5EF4-FFF2-40B4-BE49-F238E27FC236}">
                  <a16:creationId xmlns:a16="http://schemas.microsoft.com/office/drawing/2014/main" id="{36BD937F-5073-FB8D-BA17-9E13FAFB6A79}"/>
                </a:ext>
              </a:extLst>
            </p:cNvPr>
            <p:cNvGrpSpPr/>
            <p:nvPr/>
          </p:nvGrpSpPr>
          <p:grpSpPr>
            <a:xfrm>
              <a:off x="3717880" y="2869040"/>
              <a:ext cx="2342945" cy="3180958"/>
              <a:chOff x="8655255" y="2741540"/>
              <a:chExt cx="2342945" cy="3180958"/>
            </a:xfrm>
          </p:grpSpPr>
          <p:sp>
            <p:nvSpPr>
              <p:cNvPr id="27" name="직사각형 26">
                <a:extLst>
                  <a:ext uri="{FF2B5EF4-FFF2-40B4-BE49-F238E27FC236}">
                    <a16:creationId xmlns:a16="http://schemas.microsoft.com/office/drawing/2014/main" id="{C672B120-6EA0-7092-2C27-2C7A07A9E8DC}"/>
                  </a:ext>
                </a:extLst>
              </p:cNvPr>
              <p:cNvSpPr>
                <a:spLocks/>
              </p:cNvSpPr>
              <p:nvPr/>
            </p:nvSpPr>
            <p:spPr>
              <a:xfrm>
                <a:off x="8655255" y="2741540"/>
                <a:ext cx="2342945" cy="3180958"/>
              </a:xfrm>
              <a:prstGeom prst="rect">
                <a:avLst/>
              </a:prstGeom>
              <a:solidFill>
                <a:srgbClr val="F2F3F8"/>
              </a:solidFill>
              <a:ln w="22225" cap="flat" cmpd="sng" algn="ctr">
                <a:solidFill>
                  <a:sysClr val="windowText" lastClr="000000"/>
                </a:solidFill>
                <a:prstDash val="solid"/>
                <a:miter lim="800000"/>
              </a:ln>
              <a:effectLst/>
            </p:spPr>
            <p:txBody>
              <a:bodyPr lIns="0" tIns="36002" rIns="0" bIns="0" rtlCol="0" anchor="ctr"/>
              <a:lstStyle/>
              <a:p>
                <a:pPr algn="ctr">
                  <a:lnSpc>
                    <a:spcPct val="80000"/>
                  </a:lnSpc>
                  <a:defRPr/>
                </a:pP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sp>
            <p:nvSpPr>
              <p:cNvPr id="28" name="TextBox 27">
                <a:extLst>
                  <a:ext uri="{FF2B5EF4-FFF2-40B4-BE49-F238E27FC236}">
                    <a16:creationId xmlns:a16="http://schemas.microsoft.com/office/drawing/2014/main" id="{EC976F9F-2862-BF24-0519-7DB8AF527BED}"/>
                  </a:ext>
                </a:extLst>
              </p:cNvPr>
              <p:cNvSpPr txBox="1">
                <a:spLocks/>
              </p:cNvSpPr>
              <p:nvPr/>
            </p:nvSpPr>
            <p:spPr>
              <a:xfrm>
                <a:off x="9364260" y="2780780"/>
                <a:ext cx="924933" cy="276999"/>
              </a:xfrm>
              <a:prstGeom prst="rect">
                <a:avLst/>
              </a:prstGeom>
              <a:noFill/>
            </p:spPr>
            <p:txBody>
              <a:bodyPr wrap="none" lIns="0" tIns="0" rIns="0" bIns="0" rtlCol="0">
                <a:spAutoFit/>
              </a:bodyPr>
              <a:lstStyle>
                <a:defPPr>
                  <a:defRPr lang="en-US"/>
                </a:defPPr>
                <a:lvl1pPr>
                  <a:defRPr sz="2001">
                    <a:latin typeface="Calibri" panose="020F0502020204030204" pitchFamily="34" charset="0"/>
                    <a:cs typeface="Calibri" panose="020F0502020204030204" pitchFamily="34" charset="0"/>
                  </a:defRPr>
                </a:lvl1pPr>
              </a:lstStyle>
              <a:p>
                <a:pPr algn="ctr"/>
                <a:r>
                  <a:rPr lang="en-US" altLang="ko-KR" sz="1800">
                    <a:solidFill>
                      <a:prstClr val="black"/>
                    </a:solidFill>
                    <a:ea typeface="Roboto" panose="02000000000000000000" pitchFamily="2" charset="0"/>
                  </a:rPr>
                  <a:t>Sub-cores</a:t>
                </a:r>
                <a:endParaRPr lang="ko-KR" altLang="en-US" sz="1800">
                  <a:solidFill>
                    <a:prstClr val="black"/>
                  </a:solidFill>
                  <a:ea typeface="맑은 고딕" panose="020B0503020000020004" pitchFamily="34" charset="-127"/>
                </a:endParaRPr>
              </a:p>
            </p:txBody>
          </p:sp>
          <p:sp>
            <p:nvSpPr>
              <p:cNvPr id="29" name="직사각형 28">
                <a:extLst>
                  <a:ext uri="{FF2B5EF4-FFF2-40B4-BE49-F238E27FC236}">
                    <a16:creationId xmlns:a16="http://schemas.microsoft.com/office/drawing/2014/main" id="{2F8F614E-64DB-A190-4C11-D1322EBA0F0E}"/>
                  </a:ext>
                </a:extLst>
              </p:cNvPr>
              <p:cNvSpPr>
                <a:spLocks/>
              </p:cNvSpPr>
              <p:nvPr/>
            </p:nvSpPr>
            <p:spPr>
              <a:xfrm>
                <a:off x="8759744" y="5476827"/>
                <a:ext cx="2134231" cy="364115"/>
              </a:xfrm>
              <a:prstGeom prst="rect">
                <a:avLst/>
              </a:prstGeom>
              <a:solidFill>
                <a:srgbClr val="1F3864"/>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r>
                  <a:rPr lang="en-US" altLang="ko-KR" sz="1800" spc="-30">
                    <a:solidFill>
                      <a:prstClr val="white"/>
                    </a:solidFill>
                    <a:latin typeface="Calibri" panose="020F0502020204030204" pitchFamily="34" charset="0"/>
                    <a:ea typeface="Roboto" panose="02000000000000000000" pitchFamily="2" charset="0"/>
                    <a:cs typeface="Calibri" panose="020F0502020204030204" pitchFamily="34" charset="0"/>
                  </a:rPr>
                  <a:t>Scratchpad memory</a:t>
                </a:r>
                <a:endParaRPr lang="ko-KR" altLang="en-US" sz="1800" spc="-3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cxnSp>
            <p:nvCxnSpPr>
              <p:cNvPr id="30" name="직선 화살표 연결선 28">
                <a:extLst>
                  <a:ext uri="{FF2B5EF4-FFF2-40B4-BE49-F238E27FC236}">
                    <a16:creationId xmlns:a16="http://schemas.microsoft.com/office/drawing/2014/main" id="{83056770-79BF-984A-77A4-FA548C82A400}"/>
                  </a:ext>
                </a:extLst>
              </p:cNvPr>
              <p:cNvCxnSpPr>
                <a:cxnSpLocks/>
              </p:cNvCxnSpPr>
              <p:nvPr/>
            </p:nvCxnSpPr>
            <p:spPr bwMode="auto">
              <a:xfrm>
                <a:off x="9546751" y="5144589"/>
                <a:ext cx="0" cy="332238"/>
              </a:xfrm>
              <a:prstGeom prst="straightConnector1">
                <a:avLst/>
              </a:prstGeom>
              <a:solidFill>
                <a:schemeClr val="accent1"/>
              </a:solidFill>
              <a:ln w="38100" cap="flat" cmpd="sng" algn="ctr">
                <a:solidFill>
                  <a:srgbClr val="000000"/>
                </a:solidFill>
                <a:prstDash val="solid"/>
                <a:round/>
                <a:headEnd type="stealth" w="med" len="med"/>
                <a:tailEnd type="stealth" w="med" len="med"/>
              </a:ln>
              <a:effectLst/>
            </p:spPr>
          </p:cxnSp>
          <p:sp>
            <p:nvSpPr>
              <p:cNvPr id="31" name="직사각형 30">
                <a:extLst>
                  <a:ext uri="{FF2B5EF4-FFF2-40B4-BE49-F238E27FC236}">
                    <a16:creationId xmlns:a16="http://schemas.microsoft.com/office/drawing/2014/main" id="{E9EB6D8C-206F-1F1A-ECCA-A9A2C393D8B9}"/>
                  </a:ext>
                </a:extLst>
              </p:cNvPr>
              <p:cNvSpPr>
                <a:spLocks/>
              </p:cNvSpPr>
              <p:nvPr/>
            </p:nvSpPr>
            <p:spPr>
              <a:xfrm>
                <a:off x="9014069" y="3069151"/>
                <a:ext cx="1879906" cy="1819996"/>
              </a:xfrm>
              <a:prstGeom prst="rect">
                <a:avLst/>
              </a:prstGeom>
              <a:solidFill>
                <a:srgbClr val="D4D7E0"/>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sp>
            <p:nvSpPr>
              <p:cNvPr id="33" name="직사각형 32">
                <a:extLst>
                  <a:ext uri="{FF2B5EF4-FFF2-40B4-BE49-F238E27FC236}">
                    <a16:creationId xmlns:a16="http://schemas.microsoft.com/office/drawing/2014/main" id="{6EABED8D-671C-4178-C1D6-BB4239F299C5}"/>
                  </a:ext>
                </a:extLst>
              </p:cNvPr>
              <p:cNvSpPr>
                <a:spLocks/>
              </p:cNvSpPr>
              <p:nvPr/>
            </p:nvSpPr>
            <p:spPr>
              <a:xfrm>
                <a:off x="8842482" y="3240773"/>
                <a:ext cx="1879906" cy="1819996"/>
              </a:xfrm>
              <a:prstGeom prst="rect">
                <a:avLst/>
              </a:prstGeom>
              <a:solidFill>
                <a:srgbClr val="D4D7E0"/>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grpSp>
            <p:nvGrpSpPr>
              <p:cNvPr id="34" name="그룹 33">
                <a:extLst>
                  <a:ext uri="{FF2B5EF4-FFF2-40B4-BE49-F238E27FC236}">
                    <a16:creationId xmlns:a16="http://schemas.microsoft.com/office/drawing/2014/main" id="{761BEFF1-3697-0966-2C0F-E3499FF0A2DB}"/>
                  </a:ext>
                </a:extLst>
              </p:cNvPr>
              <p:cNvGrpSpPr/>
              <p:nvPr/>
            </p:nvGrpSpPr>
            <p:grpSpPr>
              <a:xfrm>
                <a:off x="8756818" y="3324593"/>
                <a:ext cx="1879906" cy="1819996"/>
                <a:chOff x="2152373" y="3353700"/>
                <a:chExt cx="1879906" cy="1819996"/>
              </a:xfrm>
            </p:grpSpPr>
            <p:sp>
              <p:nvSpPr>
                <p:cNvPr id="37" name="직사각형 36">
                  <a:extLst>
                    <a:ext uri="{FF2B5EF4-FFF2-40B4-BE49-F238E27FC236}">
                      <a16:creationId xmlns:a16="http://schemas.microsoft.com/office/drawing/2014/main" id="{27ADB1BF-CEA4-4A3F-D946-365108AB82AF}"/>
                    </a:ext>
                  </a:extLst>
                </p:cNvPr>
                <p:cNvSpPr>
                  <a:spLocks/>
                </p:cNvSpPr>
                <p:nvPr/>
              </p:nvSpPr>
              <p:spPr>
                <a:xfrm>
                  <a:off x="2152373" y="3353700"/>
                  <a:ext cx="1879906" cy="1819996"/>
                </a:xfrm>
                <a:prstGeom prst="rect">
                  <a:avLst/>
                </a:prstGeom>
                <a:solidFill>
                  <a:srgbClr val="D4D7E0"/>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grpSp>
              <p:nvGrpSpPr>
                <p:cNvPr id="38" name="그룹 37">
                  <a:extLst>
                    <a:ext uri="{FF2B5EF4-FFF2-40B4-BE49-F238E27FC236}">
                      <a16:creationId xmlns:a16="http://schemas.microsoft.com/office/drawing/2014/main" id="{36576B9D-42AA-73F7-21CC-42A71A0955AA}"/>
                    </a:ext>
                  </a:extLst>
                </p:cNvPr>
                <p:cNvGrpSpPr/>
                <p:nvPr/>
              </p:nvGrpSpPr>
              <p:grpSpPr>
                <a:xfrm>
                  <a:off x="2228848" y="4526492"/>
                  <a:ext cx="1728316" cy="556895"/>
                  <a:chOff x="7048133" y="2611837"/>
                  <a:chExt cx="1997351" cy="643583"/>
                </a:xfrm>
              </p:grpSpPr>
              <p:sp>
                <p:nvSpPr>
                  <p:cNvPr id="49" name="직사각형 48">
                    <a:extLst>
                      <a:ext uri="{FF2B5EF4-FFF2-40B4-BE49-F238E27FC236}">
                        <a16:creationId xmlns:a16="http://schemas.microsoft.com/office/drawing/2014/main" id="{A31E315B-F1D5-36BA-5D7E-D8EC367A094D}"/>
                      </a:ext>
                    </a:extLst>
                  </p:cNvPr>
                  <p:cNvSpPr>
                    <a:spLocks/>
                  </p:cNvSpPr>
                  <p:nvPr/>
                </p:nvSpPr>
                <p:spPr>
                  <a:xfrm>
                    <a:off x="7048133" y="2611838"/>
                    <a:ext cx="953477" cy="643582"/>
                  </a:xfrm>
                  <a:prstGeom prst="rect">
                    <a:avLst/>
                  </a:prstGeom>
                  <a:solidFill>
                    <a:srgbClr val="1F3864"/>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r>
                      <a:rPr lang="en-US" altLang="ko-KR" sz="1800">
                        <a:solidFill>
                          <a:prstClr val="white"/>
                        </a:solidFill>
                        <a:latin typeface="Calibri" panose="020F0502020204030204" pitchFamily="34" charset="0"/>
                        <a:ea typeface="Roboto" panose="02000000000000000000" pitchFamily="2" charset="0"/>
                        <a:cs typeface="Calibri" panose="020F0502020204030204" pitchFamily="34" charset="0"/>
                      </a:rPr>
                      <a:t>Scalar</a:t>
                    </a:r>
                    <a:br>
                      <a:rPr lang="en-US" altLang="ko-KR" sz="1800">
                        <a:solidFill>
                          <a:prstClr val="white"/>
                        </a:solidFill>
                        <a:latin typeface="Calibri" panose="020F0502020204030204" pitchFamily="34" charset="0"/>
                        <a:ea typeface="Roboto" panose="02000000000000000000" pitchFamily="2" charset="0"/>
                        <a:cs typeface="Calibri" panose="020F0502020204030204" pitchFamily="34" charset="0"/>
                      </a:rPr>
                    </a:br>
                    <a:r>
                      <a:rPr lang="en-US" altLang="ko-KR" sz="1800">
                        <a:solidFill>
                          <a:prstClr val="white"/>
                        </a:solidFill>
                        <a:latin typeface="Calibri" panose="020F0502020204030204" pitchFamily="34" charset="0"/>
                        <a:ea typeface="Roboto" panose="02000000000000000000" pitchFamily="2" charset="0"/>
                        <a:cs typeface="Calibri" panose="020F0502020204030204" pitchFamily="34" charset="0"/>
                      </a:rPr>
                      <a:t>ALUs</a:t>
                    </a: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sp>
                <p:nvSpPr>
                  <p:cNvPr id="50" name="직사각형 49">
                    <a:extLst>
                      <a:ext uri="{FF2B5EF4-FFF2-40B4-BE49-F238E27FC236}">
                        <a16:creationId xmlns:a16="http://schemas.microsoft.com/office/drawing/2014/main" id="{A7D3FA11-F5ED-F133-CE11-8376015D81D3}"/>
                      </a:ext>
                    </a:extLst>
                  </p:cNvPr>
                  <p:cNvSpPr>
                    <a:spLocks/>
                  </p:cNvSpPr>
                  <p:nvPr/>
                </p:nvSpPr>
                <p:spPr>
                  <a:xfrm>
                    <a:off x="8092007" y="2611837"/>
                    <a:ext cx="953477" cy="643582"/>
                  </a:xfrm>
                  <a:prstGeom prst="rect">
                    <a:avLst/>
                  </a:prstGeom>
                  <a:solidFill>
                    <a:srgbClr val="1F3864"/>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r>
                      <a:rPr lang="en-US" altLang="ko-KR" sz="1800">
                        <a:solidFill>
                          <a:prstClr val="white"/>
                        </a:solidFill>
                        <a:latin typeface="Calibri" panose="020F0502020204030204" pitchFamily="34" charset="0"/>
                        <a:ea typeface="Roboto" panose="02000000000000000000" pitchFamily="2" charset="0"/>
                        <a:cs typeface="Calibri" panose="020F0502020204030204" pitchFamily="34" charset="0"/>
                      </a:rPr>
                      <a:t>Vector</a:t>
                    </a:r>
                    <a:br>
                      <a:rPr lang="en-US" altLang="ko-KR" sz="1800">
                        <a:solidFill>
                          <a:prstClr val="white"/>
                        </a:solidFill>
                        <a:latin typeface="Calibri" panose="020F0502020204030204" pitchFamily="34" charset="0"/>
                        <a:ea typeface="Roboto" panose="02000000000000000000" pitchFamily="2" charset="0"/>
                        <a:cs typeface="Calibri" panose="020F0502020204030204" pitchFamily="34" charset="0"/>
                      </a:rPr>
                    </a:br>
                    <a:r>
                      <a:rPr lang="en-US" altLang="ko-KR" sz="1800">
                        <a:solidFill>
                          <a:prstClr val="white"/>
                        </a:solidFill>
                        <a:latin typeface="Calibri" panose="020F0502020204030204" pitchFamily="34" charset="0"/>
                        <a:ea typeface="Roboto" panose="02000000000000000000" pitchFamily="2" charset="0"/>
                        <a:cs typeface="Calibri" panose="020F0502020204030204" pitchFamily="34" charset="0"/>
                      </a:rPr>
                      <a:t>ALUs</a:t>
                    </a: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grpSp>
            <p:sp>
              <p:nvSpPr>
                <p:cNvPr id="39" name="직사각형 38">
                  <a:extLst>
                    <a:ext uri="{FF2B5EF4-FFF2-40B4-BE49-F238E27FC236}">
                      <a16:creationId xmlns:a16="http://schemas.microsoft.com/office/drawing/2014/main" id="{8D79DDA6-4761-F0C0-3152-24309CDFB16A}"/>
                    </a:ext>
                  </a:extLst>
                </p:cNvPr>
                <p:cNvSpPr>
                  <a:spLocks/>
                </p:cNvSpPr>
                <p:nvPr/>
              </p:nvSpPr>
              <p:spPr>
                <a:xfrm>
                  <a:off x="2233072" y="4127422"/>
                  <a:ext cx="1724084" cy="309894"/>
                </a:xfrm>
                <a:prstGeom prst="rect">
                  <a:avLst/>
                </a:prstGeom>
                <a:solidFill>
                  <a:schemeClr val="bg2">
                    <a:lumMod val="75000"/>
                  </a:schemeClr>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r>
                    <a:rPr lang="en-US" altLang="ko-KR" sz="1800">
                      <a:solidFill>
                        <a:prstClr val="white"/>
                      </a:solidFill>
                      <a:latin typeface="Calibri" panose="020F0502020204030204" pitchFamily="34" charset="0"/>
                      <a:ea typeface="Roboto" panose="02000000000000000000" pitchFamily="2" charset="0"/>
                      <a:cs typeface="Calibri" panose="020F0502020204030204" pitchFamily="34" charset="0"/>
                    </a:rPr>
                    <a:t>Register file</a:t>
                  </a: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grpSp>
          <p:cxnSp>
            <p:nvCxnSpPr>
              <p:cNvPr id="35" name="직선 화살표 연결선 28">
                <a:extLst>
                  <a:ext uri="{FF2B5EF4-FFF2-40B4-BE49-F238E27FC236}">
                    <a16:creationId xmlns:a16="http://schemas.microsoft.com/office/drawing/2014/main" id="{D110A2AC-9097-4AF9-6369-C521CCBDDF65}"/>
                  </a:ext>
                </a:extLst>
              </p:cNvPr>
              <p:cNvCxnSpPr>
                <a:cxnSpLocks/>
              </p:cNvCxnSpPr>
              <p:nvPr/>
            </p:nvCxnSpPr>
            <p:spPr bwMode="auto">
              <a:xfrm>
                <a:off x="9676840" y="5144589"/>
                <a:ext cx="0" cy="332238"/>
              </a:xfrm>
              <a:prstGeom prst="straightConnector1">
                <a:avLst/>
              </a:prstGeom>
              <a:solidFill>
                <a:schemeClr val="accent1"/>
              </a:solidFill>
              <a:ln w="38100" cap="flat" cmpd="sng" algn="ctr">
                <a:solidFill>
                  <a:srgbClr val="000000"/>
                </a:solidFill>
                <a:prstDash val="solid"/>
                <a:round/>
                <a:headEnd type="stealth" w="med" len="med"/>
                <a:tailEnd type="stealth" w="med" len="med"/>
              </a:ln>
              <a:effectLst/>
            </p:spPr>
          </p:cxnSp>
          <p:cxnSp>
            <p:nvCxnSpPr>
              <p:cNvPr id="36" name="직선 화살표 연결선 28">
                <a:extLst>
                  <a:ext uri="{FF2B5EF4-FFF2-40B4-BE49-F238E27FC236}">
                    <a16:creationId xmlns:a16="http://schemas.microsoft.com/office/drawing/2014/main" id="{35632AF3-0A34-027E-0342-F0B3EB3B3E21}"/>
                  </a:ext>
                </a:extLst>
              </p:cNvPr>
              <p:cNvCxnSpPr>
                <a:cxnSpLocks/>
              </p:cNvCxnSpPr>
              <p:nvPr/>
            </p:nvCxnSpPr>
            <p:spPr bwMode="auto">
              <a:xfrm>
                <a:off x="10064641" y="5144589"/>
                <a:ext cx="0" cy="332238"/>
              </a:xfrm>
              <a:prstGeom prst="straightConnector1">
                <a:avLst/>
              </a:prstGeom>
              <a:solidFill>
                <a:schemeClr val="accent1"/>
              </a:solidFill>
              <a:ln w="38100" cap="flat" cmpd="sng" algn="ctr">
                <a:solidFill>
                  <a:srgbClr val="000000"/>
                </a:solidFill>
                <a:prstDash val="solid"/>
                <a:round/>
                <a:headEnd type="stealth" w="med" len="med"/>
                <a:tailEnd type="stealth" w="med" len="med"/>
              </a:ln>
              <a:effectLst/>
            </p:spPr>
          </p:cxnSp>
        </p:grpSp>
        <p:sp>
          <p:nvSpPr>
            <p:cNvPr id="68" name="직사각형 67">
              <a:extLst>
                <a:ext uri="{FF2B5EF4-FFF2-40B4-BE49-F238E27FC236}">
                  <a16:creationId xmlns:a16="http://schemas.microsoft.com/office/drawing/2014/main" id="{316920FF-B2C6-AFBE-661D-EC5BCC2F0659}"/>
                </a:ext>
              </a:extLst>
            </p:cNvPr>
            <p:cNvSpPr>
              <a:spLocks/>
            </p:cNvSpPr>
            <p:nvPr/>
          </p:nvSpPr>
          <p:spPr>
            <a:xfrm>
              <a:off x="4268224" y="3499517"/>
              <a:ext cx="1373944" cy="309894"/>
            </a:xfrm>
            <a:prstGeom prst="rect">
              <a:avLst/>
            </a:prstGeom>
            <a:solidFill>
              <a:srgbClr val="1F3864"/>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r>
                <a:rPr lang="en-US" altLang="ko-KR" sz="1800">
                  <a:solidFill>
                    <a:prstClr val="white"/>
                  </a:solidFill>
                  <a:latin typeface="Calibri" panose="020F0502020204030204" pitchFamily="34" charset="0"/>
                  <a:ea typeface="Roboto" panose="02000000000000000000" pitchFamily="2" charset="0"/>
                  <a:cs typeface="Calibri" panose="020F0502020204030204" pitchFamily="34" charset="0"/>
                </a:rPr>
                <a:t>µthread slot</a:t>
              </a: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sp>
          <p:nvSpPr>
            <p:cNvPr id="71" name="TextBox 70">
              <a:extLst>
                <a:ext uri="{FF2B5EF4-FFF2-40B4-BE49-F238E27FC236}">
                  <a16:creationId xmlns:a16="http://schemas.microsoft.com/office/drawing/2014/main" id="{1A252FBE-21AF-AB3A-70AB-4F7FA155DE9C}"/>
                </a:ext>
              </a:extLst>
            </p:cNvPr>
            <p:cNvSpPr txBox="1"/>
            <p:nvPr/>
          </p:nvSpPr>
          <p:spPr>
            <a:xfrm rot="19319119">
              <a:off x="3960449" y="3403077"/>
              <a:ext cx="325730" cy="307777"/>
            </a:xfrm>
            <a:prstGeom prst="rect">
              <a:avLst/>
            </a:prstGeom>
            <a:noFill/>
          </p:spPr>
          <p:txBody>
            <a:bodyPr wrap="none" rtlCol="0">
              <a:spAutoFit/>
            </a:bodyPr>
            <a:lstStyle/>
            <a:p>
              <a:pPr algn="l"/>
              <a:r>
                <a:rPr kumimoji="1" lang="en-US" altLang="ko-KR" spc="-300">
                  <a:latin typeface="Helvetica" pitchFamily="2" charset="0"/>
                </a:rPr>
                <a:t>…</a:t>
              </a:r>
              <a:endParaRPr kumimoji="1" lang="ko-KR" altLang="en-US" spc="-300">
                <a:latin typeface="Helvetica" pitchFamily="2" charset="0"/>
              </a:endParaRPr>
            </a:p>
          </p:txBody>
        </p:sp>
        <p:sp>
          <p:nvSpPr>
            <p:cNvPr id="70" name="직사각형 69">
              <a:extLst>
                <a:ext uri="{FF2B5EF4-FFF2-40B4-BE49-F238E27FC236}">
                  <a16:creationId xmlns:a16="http://schemas.microsoft.com/office/drawing/2014/main" id="{BB68049C-425E-F92B-8B7D-2BBCC20EB76C}"/>
                </a:ext>
              </a:extLst>
            </p:cNvPr>
            <p:cNvSpPr>
              <a:spLocks/>
            </p:cNvSpPr>
            <p:nvPr/>
          </p:nvSpPr>
          <p:spPr>
            <a:xfrm>
              <a:off x="4056394" y="3673570"/>
              <a:ext cx="1373944" cy="309894"/>
            </a:xfrm>
            <a:prstGeom prst="rect">
              <a:avLst/>
            </a:prstGeom>
            <a:solidFill>
              <a:srgbClr val="1F3864"/>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sp>
          <p:nvSpPr>
            <p:cNvPr id="69" name="직사각형 68">
              <a:extLst>
                <a:ext uri="{FF2B5EF4-FFF2-40B4-BE49-F238E27FC236}">
                  <a16:creationId xmlns:a16="http://schemas.microsoft.com/office/drawing/2014/main" id="{1741E03E-FB84-6215-4ECD-070B43368AE4}"/>
                </a:ext>
              </a:extLst>
            </p:cNvPr>
            <p:cNvSpPr>
              <a:spLocks/>
            </p:cNvSpPr>
            <p:nvPr/>
          </p:nvSpPr>
          <p:spPr>
            <a:xfrm>
              <a:off x="3978224" y="3757425"/>
              <a:ext cx="1373944" cy="309894"/>
            </a:xfrm>
            <a:prstGeom prst="rect">
              <a:avLst/>
            </a:prstGeom>
            <a:solidFill>
              <a:srgbClr val="1F3864"/>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sp>
          <p:nvSpPr>
            <p:cNvPr id="67" name="직사각형 66">
              <a:extLst>
                <a:ext uri="{FF2B5EF4-FFF2-40B4-BE49-F238E27FC236}">
                  <a16:creationId xmlns:a16="http://schemas.microsoft.com/office/drawing/2014/main" id="{4666E624-8417-A714-FDA5-CE5E1375C8F8}"/>
                </a:ext>
              </a:extLst>
            </p:cNvPr>
            <p:cNvSpPr>
              <a:spLocks/>
            </p:cNvSpPr>
            <p:nvPr/>
          </p:nvSpPr>
          <p:spPr>
            <a:xfrm>
              <a:off x="3910590" y="3834203"/>
              <a:ext cx="1373944" cy="309894"/>
            </a:xfrm>
            <a:prstGeom prst="rect">
              <a:avLst/>
            </a:prstGeom>
            <a:solidFill>
              <a:srgbClr val="1F3864"/>
            </a:solidFill>
            <a:ln w="19050" cap="flat" cmpd="sng" algn="ctr">
              <a:solidFill>
                <a:sysClr val="windowText" lastClr="000000"/>
              </a:solidFill>
              <a:prstDash val="solid"/>
              <a:miter lim="800000"/>
            </a:ln>
            <a:effectLst/>
          </p:spPr>
          <p:txBody>
            <a:bodyPr lIns="0" tIns="36002" rIns="0" bIns="0" rtlCol="0" anchor="ctr"/>
            <a:lstStyle/>
            <a:p>
              <a:pPr algn="ctr">
                <a:lnSpc>
                  <a:spcPct val="80000"/>
                </a:lnSpc>
                <a:defRPr/>
              </a:pPr>
              <a:r>
                <a:rPr lang="en-US" altLang="ko-KR" sz="1800">
                  <a:solidFill>
                    <a:prstClr val="white"/>
                  </a:solidFill>
                  <a:latin typeface="Calibri" panose="020F0502020204030204" pitchFamily="34" charset="0"/>
                  <a:ea typeface="Roboto" panose="02000000000000000000" pitchFamily="2" charset="0"/>
                  <a:cs typeface="Calibri" panose="020F0502020204030204" pitchFamily="34" charset="0"/>
                </a:rPr>
                <a:t>µthread slot</a:t>
              </a:r>
              <a:endParaRPr lang="ko-KR" altLang="en-US" sz="1800">
                <a:solidFill>
                  <a:prstClr val="white"/>
                </a:solidFill>
                <a:latin typeface="Calibri" panose="020F0502020204030204" pitchFamily="34" charset="0"/>
                <a:ea typeface="맑은 고딕" panose="020B0503020000020004" pitchFamily="34" charset="-127"/>
                <a:cs typeface="Calibri" panose="020F0502020204030204" pitchFamily="34" charset="0"/>
              </a:endParaRPr>
            </a:p>
          </p:txBody>
        </p:sp>
        <p:sp>
          <p:nvSpPr>
            <p:cNvPr id="72" name="TextBox 71">
              <a:extLst>
                <a:ext uri="{FF2B5EF4-FFF2-40B4-BE49-F238E27FC236}">
                  <a16:creationId xmlns:a16="http://schemas.microsoft.com/office/drawing/2014/main" id="{BC0AD58B-2895-7360-80B2-A0B04C81FC6B}"/>
                </a:ext>
              </a:extLst>
            </p:cNvPr>
            <p:cNvSpPr txBox="1">
              <a:spLocks/>
            </p:cNvSpPr>
            <p:nvPr/>
          </p:nvSpPr>
          <p:spPr>
            <a:xfrm>
              <a:off x="4294636" y="6104405"/>
              <a:ext cx="1189429" cy="338554"/>
            </a:xfrm>
            <a:prstGeom prst="rect">
              <a:avLst/>
            </a:prstGeom>
            <a:noFill/>
          </p:spPr>
          <p:txBody>
            <a:bodyPr wrap="none" lIns="0" tIns="0" rIns="0" bIns="0" rtlCol="0">
              <a:spAutoFit/>
            </a:bodyPr>
            <a:lstStyle>
              <a:defPPr>
                <a:defRPr lang="en-US"/>
              </a:defPPr>
              <a:lvl1pPr>
                <a:defRPr sz="2001">
                  <a:latin typeface="Calibri" panose="020F0502020204030204" pitchFamily="34" charset="0"/>
                  <a:cs typeface="Calibri" panose="020F0502020204030204" pitchFamily="34" charset="0"/>
                </a:defRPr>
              </a:lvl1pPr>
            </a:lstStyle>
            <a:p>
              <a:pPr algn="ctr"/>
              <a:r>
                <a:rPr lang="en-US" altLang="ko-KR" sz="2200">
                  <a:solidFill>
                    <a:prstClr val="black"/>
                  </a:solidFill>
                  <a:latin typeface="Roboto" panose="02000000000000000000" pitchFamily="2" charset="0"/>
                  <a:ea typeface="Roboto" panose="02000000000000000000" pitchFamily="2" charset="0"/>
                  <a:cs typeface="Roboto" panose="02000000000000000000" pitchFamily="2" charset="0"/>
                </a:rPr>
                <a:t>NDP core</a:t>
              </a:r>
              <a:endParaRPr lang="ko-KR" altLang="en-US" sz="2200">
                <a:solidFill>
                  <a:prstClr val="black"/>
                </a:solidFill>
                <a:latin typeface="Roboto" panose="02000000000000000000" pitchFamily="2" charset="0"/>
                <a:ea typeface="맑은 고딕" panose="020B0503020000020004" pitchFamily="34" charset="-127"/>
                <a:cs typeface="Roboto" panose="02000000000000000000" pitchFamily="2" charset="0"/>
              </a:endParaRPr>
            </a:p>
          </p:txBody>
        </p:sp>
        <p:sp>
          <p:nvSpPr>
            <p:cNvPr id="73" name="TextBox 72">
              <a:extLst>
                <a:ext uri="{FF2B5EF4-FFF2-40B4-BE49-F238E27FC236}">
                  <a16:creationId xmlns:a16="http://schemas.microsoft.com/office/drawing/2014/main" id="{526E4E4A-7096-5816-7160-5668C5E2F4FD}"/>
                </a:ext>
              </a:extLst>
            </p:cNvPr>
            <p:cNvSpPr txBox="1"/>
            <p:nvPr/>
          </p:nvSpPr>
          <p:spPr>
            <a:xfrm rot="19118644">
              <a:off x="3775714" y="3096230"/>
              <a:ext cx="325730" cy="307777"/>
            </a:xfrm>
            <a:prstGeom prst="rect">
              <a:avLst/>
            </a:prstGeom>
            <a:noFill/>
          </p:spPr>
          <p:txBody>
            <a:bodyPr wrap="none" rtlCol="0">
              <a:spAutoFit/>
            </a:bodyPr>
            <a:lstStyle/>
            <a:p>
              <a:pPr algn="l"/>
              <a:r>
                <a:rPr kumimoji="1" lang="en-US" altLang="ko-KR" spc="-300">
                  <a:latin typeface="Helvetica" pitchFamily="2" charset="0"/>
                </a:rPr>
                <a:t>…</a:t>
              </a:r>
              <a:endParaRPr kumimoji="1" lang="ko-KR" altLang="en-US" spc="-300">
                <a:latin typeface="Helvetica" pitchFamily="2" charset="0"/>
              </a:endParaRPr>
            </a:p>
          </p:txBody>
        </p:sp>
        <p:sp>
          <p:nvSpPr>
            <p:cNvPr id="74" name="TextBox 73">
              <a:extLst>
                <a:ext uri="{FF2B5EF4-FFF2-40B4-BE49-F238E27FC236}">
                  <a16:creationId xmlns:a16="http://schemas.microsoft.com/office/drawing/2014/main" id="{AD5A041A-E8E6-9E2C-23BF-D9C34D3B2A6E}"/>
                </a:ext>
              </a:extLst>
            </p:cNvPr>
            <p:cNvSpPr txBox="1"/>
            <p:nvPr/>
          </p:nvSpPr>
          <p:spPr>
            <a:xfrm>
              <a:off x="4776889" y="5232775"/>
              <a:ext cx="325730" cy="307777"/>
            </a:xfrm>
            <a:prstGeom prst="rect">
              <a:avLst/>
            </a:prstGeom>
            <a:noFill/>
          </p:spPr>
          <p:txBody>
            <a:bodyPr wrap="none" rtlCol="0">
              <a:spAutoFit/>
            </a:bodyPr>
            <a:lstStyle/>
            <a:p>
              <a:pPr algn="l"/>
              <a:r>
                <a:rPr kumimoji="1" lang="en-US" altLang="ko-KR" spc="-300">
                  <a:latin typeface="Helvetica" pitchFamily="2" charset="0"/>
                </a:rPr>
                <a:t>…</a:t>
              </a:r>
              <a:endParaRPr kumimoji="1" lang="ko-KR" altLang="en-US" spc="-300">
                <a:latin typeface="Helvetica" pitchFamily="2" charset="0"/>
              </a:endParaRPr>
            </a:p>
          </p:txBody>
        </p:sp>
        <p:cxnSp>
          <p:nvCxnSpPr>
            <p:cNvPr id="22" name="직선 연결선 21">
              <a:extLst>
                <a:ext uri="{FF2B5EF4-FFF2-40B4-BE49-F238E27FC236}">
                  <a16:creationId xmlns:a16="http://schemas.microsoft.com/office/drawing/2014/main" id="{43BDFE9A-117B-0144-2B75-D711BBAFCD26}"/>
                </a:ext>
              </a:extLst>
            </p:cNvPr>
            <p:cNvCxnSpPr>
              <a:cxnSpLocks/>
            </p:cNvCxnSpPr>
            <p:nvPr/>
          </p:nvCxnSpPr>
          <p:spPr>
            <a:xfrm flipV="1">
              <a:off x="2971425" y="2869040"/>
              <a:ext cx="743534" cy="1675461"/>
            </a:xfrm>
            <a:prstGeom prst="line">
              <a:avLst/>
            </a:prstGeom>
            <a:ln w="28575">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직선 연결선 22">
              <a:extLst>
                <a:ext uri="{FF2B5EF4-FFF2-40B4-BE49-F238E27FC236}">
                  <a16:creationId xmlns:a16="http://schemas.microsoft.com/office/drawing/2014/main" id="{53A4C0C1-E13C-503C-9624-F2E4A69D6B77}"/>
                </a:ext>
              </a:extLst>
            </p:cNvPr>
            <p:cNvCxnSpPr>
              <a:cxnSpLocks/>
            </p:cNvCxnSpPr>
            <p:nvPr/>
          </p:nvCxnSpPr>
          <p:spPr>
            <a:xfrm>
              <a:off x="2970907" y="5322673"/>
              <a:ext cx="741330" cy="722542"/>
            </a:xfrm>
            <a:prstGeom prst="line">
              <a:avLst/>
            </a:prstGeom>
            <a:ln w="28575">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0" name="직사각형 9">
            <a:extLst>
              <a:ext uri="{FF2B5EF4-FFF2-40B4-BE49-F238E27FC236}">
                <a16:creationId xmlns:a16="http://schemas.microsoft.com/office/drawing/2014/main" id="{088C7801-E314-828B-A3EC-B2077FB9DCE7}"/>
              </a:ext>
            </a:extLst>
          </p:cNvPr>
          <p:cNvSpPr/>
          <p:nvPr/>
        </p:nvSpPr>
        <p:spPr>
          <a:xfrm>
            <a:off x="2320018" y="4117529"/>
            <a:ext cx="621283" cy="310952"/>
          </a:xfrm>
          <a:prstGeom prst="rect">
            <a:avLst/>
          </a:prstGeom>
          <a:solidFill>
            <a:srgbClr val="C9D6ED"/>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ko-KR" sz="1800">
                <a:solidFill>
                  <a:srgbClr val="000000"/>
                </a:solidFill>
                <a:latin typeface="Calibri" panose="020F0502020204030204" pitchFamily="34" charset="0"/>
                <a:ea typeface="Calibri" panose="020F0502020204030204" pitchFamily="34" charset="0"/>
                <a:cs typeface="Calibri" panose="020F0502020204030204" pitchFamily="34" charset="0"/>
              </a:rPr>
              <a:t>Core</a:t>
            </a:r>
            <a:endParaRPr lang="ko-KR" altLang="en-US" sz="1800">
              <a:solidFill>
                <a:srgbClr val="0000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CDBF47F-A27A-EC0F-58AB-B6FD42A921CF}"/>
              </a:ext>
            </a:extLst>
          </p:cNvPr>
          <p:cNvSpPr txBox="1"/>
          <p:nvPr/>
        </p:nvSpPr>
        <p:spPr>
          <a:xfrm>
            <a:off x="-102542" y="5098036"/>
            <a:ext cx="12397083" cy="1254956"/>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anchor="ctr">
            <a:noAutofit/>
          </a:bodyPr>
          <a:lstStyle/>
          <a:p>
            <a:pPr algn="ctr"/>
            <a:r>
              <a:rPr lang="en-US" altLang="ko-KR" sz="3000" b="1">
                <a:solidFill>
                  <a:srgbClr val="1A1A1A"/>
                </a:solidFill>
                <a:latin typeface="나눔스퀘어 ExtraBold" panose="020B0600000101010101" pitchFamily="50" charset="-127"/>
                <a:ea typeface="나눔스퀘어 ExtraBold" panose="020B0600000101010101" pitchFamily="50" charset="-127"/>
                <a:cs typeface="Arial" panose="020B0604020202020204" pitchFamily="34" charset="0"/>
              </a:rPr>
              <a:t>M</a:t>
            </a:r>
            <a:r>
              <a:rPr lang="en-US" altLang="ko-KR" sz="3000" b="1" baseline="30000">
                <a:solidFill>
                  <a:srgbClr val="1A1A1A"/>
                </a:solidFill>
                <a:latin typeface="나눔스퀘어 ExtraBold" panose="020B0600000101010101" pitchFamily="50" charset="-127"/>
                <a:ea typeface="나눔스퀘어 ExtraBold" panose="020B0600000101010101" pitchFamily="50" charset="-127"/>
                <a:cs typeface="Arial" panose="020B0604020202020204" pitchFamily="34" charset="0"/>
              </a:rPr>
              <a:t>2</a:t>
            </a:r>
            <a:r>
              <a:rPr lang="en-US" altLang="ko-KR" sz="3000" b="1">
                <a:solidFill>
                  <a:srgbClr val="1A1A1A"/>
                </a:solidFill>
                <a:latin typeface="나눔스퀘어 ExtraBold" panose="020B0600000101010101" pitchFamily="50" charset="-127"/>
                <a:ea typeface="나눔스퀘어 ExtraBold" panose="020B0600000101010101" pitchFamily="50" charset="-127"/>
                <a:cs typeface="Arial" panose="020B0604020202020204" pitchFamily="34" charset="0"/>
              </a:rPr>
              <a:t>NDP architecture lacks a </a:t>
            </a:r>
            <a:r>
              <a:rPr lang="en-US" altLang="ko-KR" sz="3000" b="1">
                <a:solidFill>
                  <a:srgbClr val="C00000"/>
                </a:solidFill>
                <a:latin typeface="나눔스퀘어 ExtraBold" panose="020B0600000101010101" pitchFamily="50" charset="-127"/>
                <a:ea typeface="나눔스퀘어 ExtraBold" panose="020B0600000101010101" pitchFamily="50" charset="-127"/>
                <a:cs typeface="Arial" panose="020B0604020202020204" pitchFamily="34" charset="0"/>
              </a:rPr>
              <a:t>high-level programming model!</a:t>
            </a:r>
          </a:p>
        </p:txBody>
      </p:sp>
    </p:spTree>
    <p:extLst>
      <p:ext uri="{BB962C8B-B14F-4D97-AF65-F5344CB8AC3E}">
        <p14:creationId xmlns:p14="http://schemas.microsoft.com/office/powerpoint/2010/main" val="336139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3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3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텍스트 개체 틀 94">
            <a:extLst>
              <a:ext uri="{FF2B5EF4-FFF2-40B4-BE49-F238E27FC236}">
                <a16:creationId xmlns:a16="http://schemas.microsoft.com/office/drawing/2014/main" id="{E72A79E4-16D2-7D51-7B63-A41237074333}"/>
              </a:ext>
            </a:extLst>
          </p:cNvPr>
          <p:cNvSpPr>
            <a:spLocks noGrp="1"/>
          </p:cNvSpPr>
          <p:nvPr>
            <p:ph type="body" idx="1"/>
          </p:nvPr>
        </p:nvSpPr>
        <p:spPr>
          <a:xfrm flipH="1">
            <a:off x="609600" y="1286934"/>
            <a:ext cx="11058769" cy="5410851"/>
          </a:xfrm>
        </p:spPr>
        <p:txBody>
          <a:bodyPr/>
          <a:lstStyle/>
          <a:p>
            <a:pPr>
              <a:buClr>
                <a:schemeClr val="tx1"/>
              </a:buClr>
            </a:pPr>
            <a:r>
              <a:rPr lang="en-US" altLang="ko-KR"/>
              <a:t>Host-side iterative, conditional kernel launches in complex workloads</a:t>
            </a:r>
          </a:p>
          <a:p>
            <a:pPr marL="0" indent="0">
              <a:buNone/>
            </a:pPr>
            <a:r>
              <a:rPr lang="en-US" altLang="ko-KR">
                <a:solidFill>
                  <a:schemeClr val="accent2"/>
                </a:solidFill>
              </a:rPr>
              <a:t>     </a:t>
            </a:r>
            <a:r>
              <a:rPr lang="en-US" altLang="ko-KR">
                <a:solidFill>
                  <a:schemeClr val="accent2"/>
                </a:solidFill>
                <a:sym typeface="Wingdings" pitchFamily="2" charset="2"/>
              </a:rPr>
              <a:t> </a:t>
            </a:r>
            <a:r>
              <a:rPr lang="en-US" altLang="ko-KR" b="1">
                <a:solidFill>
                  <a:schemeClr val="accent2"/>
                </a:solidFill>
                <a:sym typeface="Wingdings" pitchFamily="2" charset="2"/>
              </a:rPr>
              <a:t>Significant performance overhead</a:t>
            </a:r>
            <a:endParaRPr lang="ko-KR" altLang="en-US" b="1">
              <a:solidFill>
                <a:schemeClr val="accent2"/>
              </a:solidFill>
            </a:endParaRPr>
          </a:p>
        </p:txBody>
      </p:sp>
      <p:sp>
        <p:nvSpPr>
          <p:cNvPr id="2" name="제목 1">
            <a:extLst>
              <a:ext uri="{FF2B5EF4-FFF2-40B4-BE49-F238E27FC236}">
                <a16:creationId xmlns:a16="http://schemas.microsoft.com/office/drawing/2014/main" id="{4EB2F1E4-5698-9F9E-B53F-C59C7A931D0C}"/>
              </a:ext>
            </a:extLst>
          </p:cNvPr>
          <p:cNvSpPr>
            <a:spLocks noGrp="1"/>
          </p:cNvSpPr>
          <p:nvPr>
            <p:ph type="title"/>
          </p:nvPr>
        </p:nvSpPr>
        <p:spPr>
          <a:xfrm>
            <a:off x="609599" y="347358"/>
            <a:ext cx="11531634" cy="783989"/>
          </a:xfrm>
        </p:spPr>
        <p:txBody>
          <a:bodyPr/>
          <a:lstStyle/>
          <a:p>
            <a:r>
              <a:rPr lang="en-US" altLang="ko-KR" sz="3400" spc="-150"/>
              <a:t>Communication Overhead from Inter-Kernel Control Flow</a:t>
            </a:r>
            <a:endParaRPr lang="ko-KR" altLang="en-US" sz="3400" spc="-150"/>
          </a:p>
        </p:txBody>
      </p:sp>
      <p:sp>
        <p:nvSpPr>
          <p:cNvPr id="4" name="슬라이드 번호 개체 틀 3">
            <a:extLst>
              <a:ext uri="{FF2B5EF4-FFF2-40B4-BE49-F238E27FC236}">
                <a16:creationId xmlns:a16="http://schemas.microsoft.com/office/drawing/2014/main" id="{14561FC3-B416-3402-0A1D-9138358FDAA4}"/>
              </a:ext>
            </a:extLst>
          </p:cNvPr>
          <p:cNvSpPr>
            <a:spLocks noGrp="1"/>
          </p:cNvSpPr>
          <p:nvPr>
            <p:ph type="sldNum" idx="12"/>
          </p:nvPr>
        </p:nvSpPr>
        <p:spPr/>
        <p:txBody>
          <a:bodyPr/>
          <a:lstStyle/>
          <a:p>
            <a:fld id="{11471D13-A809-49ED-9C29-402759C12C88}" type="slidenum">
              <a:rPr lang="ko-KR" altLang="en-US" smtClean="0"/>
              <a:t>4</a:t>
            </a:fld>
            <a:endParaRPr lang="ko-KR" altLang="en-US"/>
          </a:p>
        </p:txBody>
      </p:sp>
      <p:grpSp>
        <p:nvGrpSpPr>
          <p:cNvPr id="82" name="그룹 81">
            <a:extLst>
              <a:ext uri="{FF2B5EF4-FFF2-40B4-BE49-F238E27FC236}">
                <a16:creationId xmlns:a16="http://schemas.microsoft.com/office/drawing/2014/main" id="{01F2958C-13E0-5344-A308-44B494CE7354}"/>
              </a:ext>
            </a:extLst>
          </p:cNvPr>
          <p:cNvGrpSpPr/>
          <p:nvPr/>
        </p:nvGrpSpPr>
        <p:grpSpPr>
          <a:xfrm>
            <a:off x="1012522" y="2904853"/>
            <a:ext cx="5517722" cy="2795507"/>
            <a:chOff x="6248400" y="1562100"/>
            <a:chExt cx="5517722" cy="2795507"/>
          </a:xfrm>
        </p:grpSpPr>
        <p:sp>
          <p:nvSpPr>
            <p:cNvPr id="83" name="사각형: 모서리가 접힌 도형 82">
              <a:extLst>
                <a:ext uri="{FF2B5EF4-FFF2-40B4-BE49-F238E27FC236}">
                  <a16:creationId xmlns:a16="http://schemas.microsoft.com/office/drawing/2014/main" id="{E4AE79B2-06B6-7B76-E11A-C3555C10C2BD}"/>
                </a:ext>
              </a:extLst>
            </p:cNvPr>
            <p:cNvSpPr/>
            <p:nvPr/>
          </p:nvSpPr>
          <p:spPr>
            <a:xfrm>
              <a:off x="6248400" y="1562100"/>
              <a:ext cx="5517722" cy="2795507"/>
            </a:xfrm>
            <a:prstGeom prst="foldedCorner">
              <a:avLst>
                <a:gd name="adj" fmla="val 15433"/>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4" name="TextBox 83">
              <a:extLst>
                <a:ext uri="{FF2B5EF4-FFF2-40B4-BE49-F238E27FC236}">
                  <a16:creationId xmlns:a16="http://schemas.microsoft.com/office/drawing/2014/main" id="{2670AC04-41F5-FA6C-0051-0F940977399B}"/>
                </a:ext>
              </a:extLst>
            </p:cNvPr>
            <p:cNvSpPr txBox="1"/>
            <p:nvPr/>
          </p:nvSpPr>
          <p:spPr>
            <a:xfrm>
              <a:off x="6305096" y="1647584"/>
              <a:ext cx="5378395" cy="2585323"/>
            </a:xfrm>
            <a:prstGeom prst="rect">
              <a:avLst/>
            </a:prstGeom>
            <a:noFill/>
          </p:spPr>
          <p:txBody>
            <a:bodyPr wrap="none" rtlCol="0">
              <a:spAutoFit/>
            </a:bodyPr>
            <a:lstStyle/>
            <a:p>
              <a:pPr algn="l"/>
              <a:r>
                <a:rPr lang="en-US" altLang="ko-KR" sz="1800">
                  <a:solidFill>
                    <a:schemeClr val="accent2"/>
                  </a:solidFill>
                  <a:latin typeface="D2Coding" panose="020B0609020101020101" pitchFamily="49" charset="-127"/>
                  <a:ea typeface="D2Coding" panose="020B0609020101020101" pitchFamily="49" charset="-127"/>
                </a:rPr>
                <a:t>bool</a:t>
              </a:r>
              <a:r>
                <a:rPr lang="en-US" altLang="ko-KR" sz="1800">
                  <a:latin typeface="D2Coding" panose="020B0609020101020101" pitchFamily="49" charset="-127"/>
                  <a:ea typeface="D2Coding" panose="020B0609020101020101" pitchFamily="49" charset="-127"/>
                </a:rPr>
                <a:t> </a:t>
              </a:r>
              <a:r>
                <a:rPr lang="en-US" altLang="ko-KR" sz="1800" err="1">
                  <a:latin typeface="D2Coding" panose="020B0609020101020101" pitchFamily="49" charset="-127"/>
                  <a:ea typeface="D2Coding" panose="020B0609020101020101" pitchFamily="49" charset="-127"/>
                </a:rPr>
                <a:t>cond</a:t>
              </a:r>
              <a:r>
                <a:rPr lang="en-US" altLang="ko-KR" sz="1800">
                  <a:latin typeface="D2Coding" panose="020B0609020101020101" pitchFamily="49" charset="-127"/>
                  <a:ea typeface="D2Coding" panose="020B0609020101020101" pitchFamily="49" charset="-127"/>
                </a:rPr>
                <a:t>;</a:t>
              </a:r>
            </a:p>
            <a:p>
              <a:pPr algn="l"/>
              <a:r>
                <a:rPr lang="en-US" altLang="ko-KR" sz="1800">
                  <a:solidFill>
                    <a:schemeClr val="accent2"/>
                  </a:solidFill>
                  <a:latin typeface="D2Coding" panose="020B0609020101020101" pitchFamily="49" charset="-127"/>
                  <a:ea typeface="D2Coding" panose="020B0609020101020101" pitchFamily="49" charset="-127"/>
                </a:rPr>
                <a:t>do</a:t>
              </a:r>
              <a:r>
                <a:rPr lang="en-US" altLang="ko-KR" sz="1800">
                  <a:latin typeface="D2Coding" panose="020B0609020101020101" pitchFamily="49" charset="-127"/>
                  <a:ea typeface="D2Coding" panose="020B0609020101020101" pitchFamily="49" charset="-127"/>
                </a:rPr>
                <a:t> {</a:t>
              </a:r>
            </a:p>
            <a:p>
              <a:pPr algn="l"/>
              <a:r>
                <a:rPr lang="en-US" altLang="ko-KR" sz="1800">
                  <a:latin typeface="D2Coding" panose="020B0609020101020101" pitchFamily="49" charset="-127"/>
                  <a:ea typeface="D2Coding" panose="020B0609020101020101" pitchFamily="49" charset="-127"/>
                </a:rPr>
                <a:t>  </a:t>
              </a:r>
              <a:r>
                <a:rPr lang="en-US" altLang="ko-KR" sz="1800" err="1">
                  <a:latin typeface="D2Coding" panose="020B0609020101020101" pitchFamily="49" charset="-127"/>
                  <a:ea typeface="D2Coding" panose="020B0609020101020101" pitchFamily="49" charset="-127"/>
                </a:rPr>
                <a:t>cond</a:t>
              </a:r>
              <a:r>
                <a:rPr lang="en-US" altLang="ko-KR" sz="1800">
                  <a:latin typeface="D2Coding" panose="020B0609020101020101" pitchFamily="49" charset="-127"/>
                  <a:ea typeface="D2Coding" panose="020B0609020101020101" pitchFamily="49" charset="-127"/>
                </a:rPr>
                <a:t> = </a:t>
              </a:r>
              <a:r>
                <a:rPr lang="en-US" altLang="ko-KR" sz="1800">
                  <a:solidFill>
                    <a:schemeClr val="accent2"/>
                  </a:solidFill>
                  <a:latin typeface="D2Coding" panose="020B0609020101020101" pitchFamily="49" charset="-127"/>
                  <a:ea typeface="D2Coding" panose="020B0609020101020101" pitchFamily="49" charset="-127"/>
                </a:rPr>
                <a:t>false</a:t>
              </a:r>
              <a:r>
                <a:rPr lang="en-US" altLang="ko-KR" sz="1800">
                  <a:latin typeface="D2Coding" panose="020B0609020101020101" pitchFamily="49" charset="-127"/>
                  <a:ea typeface="D2Coding" panose="020B0609020101020101" pitchFamily="49" charset="-127"/>
                </a:rPr>
                <a:t>;</a:t>
              </a:r>
            </a:p>
            <a:p>
              <a:pPr algn="l"/>
              <a:r>
                <a:rPr lang="en-US" altLang="ko-KR" sz="1800">
                  <a:latin typeface="D2Coding" panose="020B0609020101020101" pitchFamily="49" charset="-127"/>
                  <a:ea typeface="D2Coding" panose="020B0609020101020101" pitchFamily="49" charset="-127"/>
                </a:rPr>
                <a:t>  </a:t>
              </a:r>
              <a:r>
                <a:rPr lang="en-US" altLang="ko-KR" sz="1800" err="1">
                  <a:solidFill>
                    <a:srgbClr val="00B050"/>
                  </a:solidFill>
                  <a:latin typeface="D2Coding" panose="020B0609020101020101" pitchFamily="49" charset="-127"/>
                  <a:ea typeface="D2Coding" panose="020B0609020101020101" pitchFamily="49" charset="-127"/>
                </a:rPr>
                <a:t>cudaMemcpy</a:t>
              </a:r>
              <a:r>
                <a:rPr lang="en-US" altLang="ko-KR" sz="1800">
                  <a:latin typeface="D2Coding" panose="020B0609020101020101" pitchFamily="49" charset="-127"/>
                  <a:ea typeface="D2Coding" panose="020B0609020101020101" pitchFamily="49" charset="-127"/>
                </a:rPr>
                <a:t>(</a:t>
              </a:r>
              <a:r>
                <a:rPr lang="en-US" altLang="ko-KR" sz="1800" err="1">
                  <a:latin typeface="D2Coding" panose="020B0609020101020101" pitchFamily="49" charset="-127"/>
                  <a:ea typeface="D2Coding" panose="020B0609020101020101" pitchFamily="49" charset="-127"/>
                </a:rPr>
                <a:t>d_cond</a:t>
              </a:r>
              <a:r>
                <a:rPr lang="en-US" altLang="ko-KR" sz="1800">
                  <a:latin typeface="D2Coding" panose="020B0609020101020101" pitchFamily="49" charset="-127"/>
                  <a:ea typeface="D2Coding" panose="020B0609020101020101" pitchFamily="49" charset="-127"/>
                </a:rPr>
                <a:t>, &amp;</a:t>
              </a:r>
              <a:r>
                <a:rPr lang="en-US" altLang="ko-KR" sz="1800" err="1">
                  <a:latin typeface="D2Coding" panose="020B0609020101020101" pitchFamily="49" charset="-127"/>
                  <a:ea typeface="D2Coding" panose="020B0609020101020101" pitchFamily="49" charset="-127"/>
                </a:rPr>
                <a:t>cond</a:t>
              </a:r>
              <a:r>
                <a:rPr lang="en-US" altLang="ko-KR" sz="1800">
                  <a:latin typeface="D2Coding" panose="020B0609020101020101" pitchFamily="49" charset="-127"/>
                  <a:ea typeface="D2Coding" panose="020B0609020101020101" pitchFamily="49" charset="-127"/>
                </a:rPr>
                <a:t>, 1, </a:t>
              </a:r>
              <a:r>
                <a:rPr lang="en-US" altLang="ko-KR" sz="1800" err="1">
                  <a:solidFill>
                    <a:schemeClr val="accent2"/>
                  </a:solidFill>
                  <a:latin typeface="D2Coding" panose="020B0609020101020101" pitchFamily="49" charset="-127"/>
                  <a:ea typeface="D2Coding" panose="020B0609020101020101" pitchFamily="49" charset="-127"/>
                </a:rPr>
                <a:t>HostToDevice</a:t>
              </a:r>
              <a:r>
                <a:rPr lang="en-US" altLang="ko-KR" sz="1800">
                  <a:latin typeface="D2Coding" panose="020B0609020101020101" pitchFamily="49" charset="-127"/>
                  <a:ea typeface="D2Coding" panose="020B0609020101020101" pitchFamily="49" charset="-127"/>
                </a:rPr>
                <a:t>);</a:t>
              </a:r>
            </a:p>
            <a:p>
              <a:pPr algn="l"/>
              <a:endParaRPr lang="en-US" altLang="ko-KR" sz="1800">
                <a:latin typeface="D2Coding" panose="020B0609020101020101" pitchFamily="49" charset="-127"/>
                <a:ea typeface="D2Coding" panose="020B0609020101020101" pitchFamily="49" charset="-127"/>
              </a:endParaRPr>
            </a:p>
            <a:p>
              <a:pPr algn="l"/>
              <a:r>
                <a:rPr lang="en-US" altLang="ko-KR" sz="1800">
                  <a:solidFill>
                    <a:srgbClr val="0070C0"/>
                  </a:solidFill>
                  <a:latin typeface="D2Coding" panose="020B0609020101020101" pitchFamily="49" charset="-127"/>
                  <a:ea typeface="D2Coding" panose="020B0609020101020101" pitchFamily="49" charset="-127"/>
                </a:rPr>
                <a:t>  kernel</a:t>
              </a:r>
              <a:r>
                <a:rPr lang="en-US" altLang="ko-KR" sz="1800">
                  <a:latin typeface="D2Coding" panose="020B0609020101020101" pitchFamily="49" charset="-127"/>
                  <a:ea typeface="D2Coding" panose="020B0609020101020101" pitchFamily="49" charset="-127"/>
                </a:rPr>
                <a:t>&lt;&lt;&lt;grid, threads&gt;&gt;&gt;(..., </a:t>
              </a:r>
              <a:r>
                <a:rPr lang="en-US" altLang="ko-KR" sz="1800" err="1">
                  <a:latin typeface="D2Coding" panose="020B0609020101020101" pitchFamily="49" charset="-127"/>
                  <a:ea typeface="D2Coding" panose="020B0609020101020101" pitchFamily="49" charset="-127"/>
                </a:rPr>
                <a:t>d_cond</a:t>
              </a:r>
              <a:r>
                <a:rPr lang="en-US" altLang="ko-KR" sz="1800">
                  <a:latin typeface="D2Coding" panose="020B0609020101020101" pitchFamily="49" charset="-127"/>
                  <a:ea typeface="D2Coding" panose="020B0609020101020101" pitchFamily="49" charset="-127"/>
                </a:rPr>
                <a:t>);</a:t>
              </a:r>
            </a:p>
            <a:p>
              <a:pPr algn="l"/>
              <a:endParaRPr lang="en-US" altLang="ko-KR" sz="1800">
                <a:latin typeface="D2Coding" panose="020B0609020101020101" pitchFamily="49" charset="-127"/>
                <a:ea typeface="D2Coding" panose="020B0609020101020101" pitchFamily="49" charset="-127"/>
              </a:endParaRPr>
            </a:p>
            <a:p>
              <a:pPr algn="l"/>
              <a:r>
                <a:rPr lang="en-US" altLang="ko-KR" sz="1800">
                  <a:solidFill>
                    <a:srgbClr val="E28700"/>
                  </a:solidFill>
                  <a:latin typeface="D2Coding" panose="020B0609020101020101" pitchFamily="49" charset="-127"/>
                  <a:ea typeface="D2Coding" panose="020B0609020101020101" pitchFamily="49" charset="-127"/>
                </a:rPr>
                <a:t>  </a:t>
              </a:r>
              <a:r>
                <a:rPr lang="en-US" altLang="ko-KR" sz="1800" err="1">
                  <a:solidFill>
                    <a:srgbClr val="00B050"/>
                  </a:solidFill>
                  <a:latin typeface="D2Coding" panose="020B0609020101020101" pitchFamily="49" charset="-127"/>
                  <a:ea typeface="D2Coding" panose="020B0609020101020101" pitchFamily="49" charset="-127"/>
                </a:rPr>
                <a:t>cudaMemcpy</a:t>
              </a:r>
              <a:r>
                <a:rPr lang="en-US" altLang="ko-KR" sz="1800">
                  <a:latin typeface="D2Coding" panose="020B0609020101020101" pitchFamily="49" charset="-127"/>
                  <a:ea typeface="D2Coding" panose="020B0609020101020101" pitchFamily="49" charset="-127"/>
                </a:rPr>
                <a:t>(&amp;</a:t>
              </a:r>
              <a:r>
                <a:rPr lang="en-US" altLang="ko-KR" sz="1800" err="1">
                  <a:latin typeface="D2Coding" panose="020B0609020101020101" pitchFamily="49" charset="-127"/>
                  <a:ea typeface="D2Coding" panose="020B0609020101020101" pitchFamily="49" charset="-127"/>
                </a:rPr>
                <a:t>cond</a:t>
              </a:r>
              <a:r>
                <a:rPr lang="en-US" altLang="ko-KR" sz="1800">
                  <a:latin typeface="D2Coding" panose="020B0609020101020101" pitchFamily="49" charset="-127"/>
                  <a:ea typeface="D2Coding" panose="020B0609020101020101" pitchFamily="49" charset="-127"/>
                </a:rPr>
                <a:t>, </a:t>
              </a:r>
              <a:r>
                <a:rPr lang="en-US" altLang="ko-KR" sz="1800" err="1">
                  <a:latin typeface="D2Coding" panose="020B0609020101020101" pitchFamily="49" charset="-127"/>
                  <a:ea typeface="D2Coding" panose="020B0609020101020101" pitchFamily="49" charset="-127"/>
                </a:rPr>
                <a:t>d_cond</a:t>
              </a:r>
              <a:r>
                <a:rPr lang="en-US" altLang="ko-KR" sz="1800">
                  <a:latin typeface="D2Coding" panose="020B0609020101020101" pitchFamily="49" charset="-127"/>
                  <a:ea typeface="D2Coding" panose="020B0609020101020101" pitchFamily="49" charset="-127"/>
                </a:rPr>
                <a:t>, 1, </a:t>
              </a:r>
              <a:r>
                <a:rPr lang="en-US" altLang="ko-KR" sz="1800" err="1">
                  <a:solidFill>
                    <a:schemeClr val="accent2"/>
                  </a:solidFill>
                  <a:latin typeface="D2Coding" panose="020B0609020101020101" pitchFamily="49" charset="-127"/>
                  <a:ea typeface="D2Coding" panose="020B0609020101020101" pitchFamily="49" charset="-127"/>
                </a:rPr>
                <a:t>DeviceToHost</a:t>
              </a:r>
              <a:r>
                <a:rPr lang="en-US" altLang="ko-KR" sz="1800">
                  <a:latin typeface="D2Coding" panose="020B0609020101020101" pitchFamily="49" charset="-127"/>
                  <a:ea typeface="D2Coding" panose="020B0609020101020101" pitchFamily="49" charset="-127"/>
                </a:rPr>
                <a:t>);</a:t>
              </a:r>
            </a:p>
            <a:p>
              <a:pPr algn="l"/>
              <a:r>
                <a:rPr lang="en-US" altLang="ko-KR" sz="1800">
                  <a:latin typeface="D2Coding" panose="020B0609020101020101" pitchFamily="49" charset="-127"/>
                  <a:ea typeface="D2Coding" panose="020B0609020101020101" pitchFamily="49" charset="-127"/>
                </a:rPr>
                <a:t>} </a:t>
              </a:r>
              <a:r>
                <a:rPr lang="en-US" altLang="ko-KR" sz="1800">
                  <a:solidFill>
                    <a:schemeClr val="accent2"/>
                  </a:solidFill>
                  <a:latin typeface="D2Coding" panose="020B0609020101020101" pitchFamily="49" charset="-127"/>
                  <a:ea typeface="D2Coding" panose="020B0609020101020101" pitchFamily="49" charset="-127"/>
                </a:rPr>
                <a:t>while</a:t>
              </a:r>
              <a:r>
                <a:rPr lang="en-US" altLang="ko-KR" sz="1800">
                  <a:latin typeface="D2Coding" panose="020B0609020101020101" pitchFamily="49" charset="-127"/>
                  <a:ea typeface="D2Coding" panose="020B0609020101020101" pitchFamily="49" charset="-127"/>
                </a:rPr>
                <a:t> (</a:t>
              </a:r>
              <a:r>
                <a:rPr lang="en-US" altLang="ko-KR" sz="1800" err="1">
                  <a:latin typeface="D2Coding" panose="020B0609020101020101" pitchFamily="49" charset="-127"/>
                  <a:ea typeface="D2Coding" panose="020B0609020101020101" pitchFamily="49" charset="-127"/>
                </a:rPr>
                <a:t>cond</a:t>
              </a:r>
              <a:r>
                <a:rPr lang="en-US" altLang="ko-KR" sz="1800">
                  <a:latin typeface="D2Coding" panose="020B0609020101020101" pitchFamily="49" charset="-127"/>
                  <a:ea typeface="D2Coding" panose="020B0609020101020101" pitchFamily="49" charset="-127"/>
                </a:rPr>
                <a:t>);</a:t>
              </a:r>
              <a:endParaRPr lang="ko-KR" altLang="en-US" sz="1800">
                <a:latin typeface="D2Coding" panose="020B0609020101020101" pitchFamily="49" charset="-127"/>
                <a:ea typeface="D2Coding" panose="020B0609020101020101" pitchFamily="49" charset="-127"/>
              </a:endParaRPr>
            </a:p>
          </p:txBody>
        </p:sp>
      </p:grpSp>
      <p:sp>
        <p:nvSpPr>
          <p:cNvPr id="85" name="TextBox 84">
            <a:extLst>
              <a:ext uri="{FF2B5EF4-FFF2-40B4-BE49-F238E27FC236}">
                <a16:creationId xmlns:a16="http://schemas.microsoft.com/office/drawing/2014/main" id="{E8808912-3BD9-C969-F0F9-745C96E68177}"/>
              </a:ext>
            </a:extLst>
          </p:cNvPr>
          <p:cNvSpPr txBox="1"/>
          <p:nvPr/>
        </p:nvSpPr>
        <p:spPr>
          <a:xfrm>
            <a:off x="2471043" y="5751446"/>
            <a:ext cx="2645276" cy="430887"/>
          </a:xfrm>
          <a:prstGeom prst="rect">
            <a:avLst/>
          </a:prstGeom>
          <a:noFill/>
        </p:spPr>
        <p:txBody>
          <a:bodyPr wrap="none" rtlCol="0">
            <a:spAutoFit/>
          </a:bodyPr>
          <a:lstStyle/>
          <a:p>
            <a:pPr algn="l"/>
            <a:r>
              <a:rPr lang="en-US" altLang="ko-KR" sz="2200">
                <a:latin typeface="Roboto" panose="02000000000000000000" pitchFamily="2" charset="0"/>
                <a:ea typeface="Roboto" panose="02000000000000000000" pitchFamily="2" charset="0"/>
                <a:cs typeface="Roboto" panose="02000000000000000000" pitchFamily="2" charset="0"/>
              </a:rPr>
              <a:t>Host code in CUDA</a:t>
            </a:r>
            <a:endParaRPr lang="ko-KR" altLang="en-US" sz="2200">
              <a:latin typeface="Roboto" panose="02000000000000000000" pitchFamily="2" charset="0"/>
              <a:cs typeface="Roboto" panose="02000000000000000000" pitchFamily="2" charset="0"/>
            </a:endParaRPr>
          </a:p>
        </p:txBody>
      </p:sp>
      <p:sp>
        <p:nvSpPr>
          <p:cNvPr id="86" name="TextBox 85">
            <a:extLst>
              <a:ext uri="{FF2B5EF4-FFF2-40B4-BE49-F238E27FC236}">
                <a16:creationId xmlns:a16="http://schemas.microsoft.com/office/drawing/2014/main" id="{FA891030-8801-61B4-FC64-7469067E37B3}"/>
              </a:ext>
            </a:extLst>
          </p:cNvPr>
          <p:cNvSpPr txBox="1"/>
          <p:nvPr/>
        </p:nvSpPr>
        <p:spPr>
          <a:xfrm>
            <a:off x="9047904" y="3695662"/>
            <a:ext cx="3023381" cy="646331"/>
          </a:xfrm>
          <a:prstGeom prst="rect">
            <a:avLst/>
          </a:prstGeom>
          <a:noFill/>
        </p:spPr>
        <p:txBody>
          <a:bodyPr wrap="square">
            <a:spAutoFit/>
          </a:bodyPr>
          <a:lstStyle/>
          <a:p>
            <a:pPr algn="ctr"/>
            <a:r>
              <a:rPr lang="en-US" altLang="ko-KR" sz="1800" b="1">
                <a:solidFill>
                  <a:schemeClr val="accent2"/>
                </a:solidFill>
              </a:rPr>
              <a:t>µs-scale latency</a:t>
            </a:r>
          </a:p>
          <a:p>
            <a:pPr algn="ctr"/>
            <a:r>
              <a:rPr lang="en-US" altLang="ko-KR" sz="1800" b="1">
                <a:solidFill>
                  <a:schemeClr val="accent2"/>
                </a:solidFill>
              </a:rPr>
              <a:t>(including SW overhead)</a:t>
            </a:r>
          </a:p>
        </p:txBody>
      </p:sp>
      <p:grpSp>
        <p:nvGrpSpPr>
          <p:cNvPr id="3" name="그룹 2">
            <a:extLst>
              <a:ext uri="{FF2B5EF4-FFF2-40B4-BE49-F238E27FC236}">
                <a16:creationId xmlns:a16="http://schemas.microsoft.com/office/drawing/2014/main" id="{8E4CE85E-E5F7-1229-B333-89B139EFB1C5}"/>
              </a:ext>
            </a:extLst>
          </p:cNvPr>
          <p:cNvGrpSpPr/>
          <p:nvPr/>
        </p:nvGrpSpPr>
        <p:grpSpPr>
          <a:xfrm>
            <a:off x="7292957" y="1859572"/>
            <a:ext cx="4673128" cy="4674877"/>
            <a:chOff x="7292957" y="1859572"/>
            <a:chExt cx="4673128" cy="4674877"/>
          </a:xfrm>
        </p:grpSpPr>
        <p:cxnSp>
          <p:nvCxnSpPr>
            <p:cNvPr id="13" name="Straight Connector 61">
              <a:extLst>
                <a:ext uri="{FF2B5EF4-FFF2-40B4-BE49-F238E27FC236}">
                  <a16:creationId xmlns:a16="http://schemas.microsoft.com/office/drawing/2014/main" id="{63880BAF-516F-87A3-E958-9973EAA44A9F}"/>
                </a:ext>
              </a:extLst>
            </p:cNvPr>
            <p:cNvCxnSpPr>
              <a:cxnSpLocks/>
            </p:cNvCxnSpPr>
            <p:nvPr/>
          </p:nvCxnSpPr>
          <p:spPr>
            <a:xfrm>
              <a:off x="9158508" y="1859572"/>
              <a:ext cx="0" cy="4674877"/>
            </a:xfrm>
            <a:prstGeom prst="line">
              <a:avLst/>
            </a:prstGeom>
            <a:ln>
              <a:solidFill>
                <a:schemeClr val="bg2"/>
              </a:solidFill>
              <a:prstDash val="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8" name="Rectangle 91">
              <a:extLst>
                <a:ext uri="{FF2B5EF4-FFF2-40B4-BE49-F238E27FC236}">
                  <a16:creationId xmlns:a16="http://schemas.microsoft.com/office/drawing/2014/main" id="{06BFBCFA-DE77-C39D-CE3E-A8E0AA998081}"/>
                </a:ext>
              </a:extLst>
            </p:cNvPr>
            <p:cNvSpPr/>
            <p:nvPr/>
          </p:nvSpPr>
          <p:spPr>
            <a:xfrm>
              <a:off x="7292957" y="2457859"/>
              <a:ext cx="1683360" cy="324000"/>
            </a:xfrm>
            <a:prstGeom prst="rect">
              <a:avLst/>
            </a:prstGeom>
            <a:solidFill>
              <a:schemeClr val="lt2"/>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ko-KR" sz="2000">
                  <a:solidFill>
                    <a:srgbClr val="000000"/>
                  </a:solidFill>
                  <a:latin typeface="Calibri" panose="020F0502020204030204" pitchFamily="34" charset="0"/>
                  <a:ea typeface="Calibri" panose="020F0502020204030204" pitchFamily="34" charset="0"/>
                  <a:cs typeface="Calibri" panose="020F0502020204030204" pitchFamily="34" charset="0"/>
                </a:rPr>
                <a:t>launch</a:t>
              </a:r>
              <a:endParaRPr lang="en-KR" altLang="ko-KR" sz="20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D76ABA16-E00A-BCD4-4AE4-94A1AD607822}"/>
                </a:ext>
              </a:extLst>
            </p:cNvPr>
            <p:cNvSpPr txBox="1"/>
            <p:nvPr/>
          </p:nvSpPr>
          <p:spPr>
            <a:xfrm>
              <a:off x="9302337" y="1859572"/>
              <a:ext cx="2129518" cy="461793"/>
            </a:xfrm>
            <a:prstGeom prst="rect">
              <a:avLst/>
            </a:prstGeom>
            <a:noFill/>
          </p:spPr>
          <p:txBody>
            <a:bodyPr wrap="square" rtlCol="0" anchor="ctr">
              <a:spAutoFit/>
            </a:bodyPr>
            <a:lstStyle/>
            <a:p>
              <a:pPr algn="ctr"/>
              <a:r>
                <a:rPr lang="en-US" altLang="ko-KR" sz="2401" b="1"/>
                <a:t>Device</a:t>
              </a:r>
              <a:endParaRPr lang="ko-KR" altLang="en-US" sz="2401" b="1"/>
            </a:p>
          </p:txBody>
        </p:sp>
        <p:sp>
          <p:nvSpPr>
            <p:cNvPr id="30" name="TextBox 29">
              <a:extLst>
                <a:ext uri="{FF2B5EF4-FFF2-40B4-BE49-F238E27FC236}">
                  <a16:creationId xmlns:a16="http://schemas.microsoft.com/office/drawing/2014/main" id="{36B902AE-9FE8-5DD7-ABA3-27911EC1E522}"/>
                </a:ext>
              </a:extLst>
            </p:cNvPr>
            <p:cNvSpPr txBox="1"/>
            <p:nvPr/>
          </p:nvSpPr>
          <p:spPr>
            <a:xfrm>
              <a:off x="7437451" y="1859572"/>
              <a:ext cx="1394386" cy="461793"/>
            </a:xfrm>
            <a:prstGeom prst="rect">
              <a:avLst/>
            </a:prstGeom>
            <a:noFill/>
          </p:spPr>
          <p:txBody>
            <a:bodyPr wrap="square" rtlCol="0" anchor="ctr">
              <a:spAutoFit/>
            </a:bodyPr>
            <a:lstStyle/>
            <a:p>
              <a:pPr algn="ctr"/>
              <a:r>
                <a:rPr lang="en-US" altLang="ko-KR" sz="2401" b="1"/>
                <a:t>Host</a:t>
              </a:r>
              <a:endParaRPr lang="ko-KR" altLang="en-US" sz="2401" b="1"/>
            </a:p>
          </p:txBody>
        </p:sp>
        <p:cxnSp>
          <p:nvCxnSpPr>
            <p:cNvPr id="32" name="Straight Connector 61">
              <a:extLst>
                <a:ext uri="{FF2B5EF4-FFF2-40B4-BE49-F238E27FC236}">
                  <a16:creationId xmlns:a16="http://schemas.microsoft.com/office/drawing/2014/main" id="{7109357B-31B6-FF12-4F36-CE4B5A378F51}"/>
                </a:ext>
              </a:extLst>
            </p:cNvPr>
            <p:cNvCxnSpPr>
              <a:cxnSpLocks/>
            </p:cNvCxnSpPr>
            <p:nvPr/>
          </p:nvCxnSpPr>
          <p:spPr>
            <a:xfrm>
              <a:off x="11651145" y="1934370"/>
              <a:ext cx="0" cy="663302"/>
            </a:xfrm>
            <a:prstGeom prst="line">
              <a:avLst/>
            </a:prstGeom>
            <a:ln>
              <a:solidFill>
                <a:schemeClr val="tx1">
                  <a:lumMod val="50000"/>
                </a:schemeClr>
              </a:solidFill>
              <a:prstDash val="solid"/>
              <a:headEnd w="lg" len="lg"/>
              <a:tailEnd type="triangle" w="lg" len="lg"/>
            </a:ln>
            <a:effectLst/>
          </p:spPr>
          <p:style>
            <a:lnRef idx="2">
              <a:schemeClr val="dk1"/>
            </a:lnRef>
            <a:fillRef idx="0">
              <a:schemeClr val="dk1"/>
            </a:fillRef>
            <a:effectRef idx="1">
              <a:schemeClr val="dk1"/>
            </a:effectRef>
            <a:fontRef idx="minor">
              <a:schemeClr val="tx1"/>
            </a:fontRef>
          </p:style>
        </p:cxnSp>
        <p:sp>
          <p:nvSpPr>
            <p:cNvPr id="34" name="Rectangle 91">
              <a:extLst>
                <a:ext uri="{FF2B5EF4-FFF2-40B4-BE49-F238E27FC236}">
                  <a16:creationId xmlns:a16="http://schemas.microsoft.com/office/drawing/2014/main" id="{A2052A42-4F12-F349-1A9D-4F06E5DB35C8}"/>
                </a:ext>
              </a:extLst>
            </p:cNvPr>
            <p:cNvSpPr/>
            <p:nvPr/>
          </p:nvSpPr>
          <p:spPr>
            <a:xfrm>
              <a:off x="7292957" y="4065396"/>
              <a:ext cx="1683360" cy="324000"/>
            </a:xfrm>
            <a:prstGeom prst="rect">
              <a:avLst/>
            </a:prstGeom>
            <a:solidFill>
              <a:schemeClr val="accent4">
                <a:lumMod val="40000"/>
                <a:lumOff val="60000"/>
              </a:schemeClr>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lIns="72000" rIns="0"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rgbClr val="000000"/>
                  </a:solidFill>
                  <a:latin typeface="D2Coding" panose="020B0609020101020101" pitchFamily="49" charset="-127"/>
                  <a:ea typeface="D2Coding" panose="020B0609020101020101" pitchFamily="49" charset="-127"/>
                </a:rPr>
                <a:t>while(</a:t>
              </a:r>
              <a:r>
                <a:rPr lang="en-US" sz="2000" err="1">
                  <a:solidFill>
                    <a:srgbClr val="000000"/>
                  </a:solidFill>
                  <a:latin typeface="D2Coding" panose="020B0609020101020101" pitchFamily="49" charset="-127"/>
                  <a:ea typeface="D2Coding" panose="020B0609020101020101" pitchFamily="49" charset="-127"/>
                </a:rPr>
                <a:t>cond</a:t>
              </a:r>
              <a:r>
                <a:rPr lang="en-US" sz="2000">
                  <a:solidFill>
                    <a:srgbClr val="000000"/>
                  </a:solidFill>
                  <a:latin typeface="D2Coding" panose="020B0609020101020101" pitchFamily="49" charset="-127"/>
                  <a:ea typeface="D2Coding" panose="020B0609020101020101" pitchFamily="49" charset="-127"/>
                </a:rPr>
                <a:t>)</a:t>
              </a:r>
            </a:p>
          </p:txBody>
        </p:sp>
        <p:cxnSp>
          <p:nvCxnSpPr>
            <p:cNvPr id="35" name="직선 연결선 34">
              <a:extLst>
                <a:ext uri="{FF2B5EF4-FFF2-40B4-BE49-F238E27FC236}">
                  <a16:creationId xmlns:a16="http://schemas.microsoft.com/office/drawing/2014/main" id="{F1466076-4058-CEBB-C455-4A53DD3A6E44}"/>
                </a:ext>
              </a:extLst>
            </p:cNvPr>
            <p:cNvCxnSpPr>
              <a:cxnSpLocks/>
            </p:cNvCxnSpPr>
            <p:nvPr/>
          </p:nvCxnSpPr>
          <p:spPr>
            <a:xfrm>
              <a:off x="7292957" y="6509048"/>
              <a:ext cx="414910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Rectangle 65">
              <a:extLst>
                <a:ext uri="{FF2B5EF4-FFF2-40B4-BE49-F238E27FC236}">
                  <a16:creationId xmlns:a16="http://schemas.microsoft.com/office/drawing/2014/main" id="{BE156E57-9983-6C0C-6536-1277822AB3BC}"/>
                </a:ext>
              </a:extLst>
            </p:cNvPr>
            <p:cNvSpPr/>
            <p:nvPr/>
          </p:nvSpPr>
          <p:spPr>
            <a:xfrm>
              <a:off x="9328786" y="3248254"/>
              <a:ext cx="2097418" cy="324000"/>
            </a:xfrm>
            <a:prstGeom prst="rect">
              <a:avLst/>
            </a:prstGeom>
            <a:solidFill>
              <a:srgbClr val="284780"/>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a:solidFill>
                    <a:schemeClr val="bg1"/>
                  </a:solidFill>
                  <a:latin typeface="Calibri" panose="020F0502020204030204" pitchFamily="34" charset="0"/>
                  <a:cs typeface="Calibri" panose="020F0502020204030204" pitchFamily="34" charset="0"/>
                </a:rPr>
                <a:t>kernel</a:t>
              </a:r>
              <a:endParaRPr lang="en-KR" sz="2200">
                <a:solidFill>
                  <a:schemeClr val="bg1"/>
                </a:solidFill>
                <a:latin typeface="Calibri" panose="020F0502020204030204" pitchFamily="34" charset="0"/>
                <a:cs typeface="Calibri" panose="020F0502020204030204" pitchFamily="34" charset="0"/>
              </a:endParaRPr>
            </a:p>
          </p:txBody>
        </p:sp>
        <p:sp>
          <p:nvSpPr>
            <p:cNvPr id="41" name="Rectangle 65">
              <a:extLst>
                <a:ext uri="{FF2B5EF4-FFF2-40B4-BE49-F238E27FC236}">
                  <a16:creationId xmlns:a16="http://schemas.microsoft.com/office/drawing/2014/main" id="{6C4F9FBA-A94C-91A7-E5D0-A7DC994E6038}"/>
                </a:ext>
              </a:extLst>
            </p:cNvPr>
            <p:cNvSpPr/>
            <p:nvPr/>
          </p:nvSpPr>
          <p:spPr>
            <a:xfrm>
              <a:off x="9328786" y="5249094"/>
              <a:ext cx="2097418" cy="324000"/>
            </a:xfrm>
            <a:prstGeom prst="rect">
              <a:avLst/>
            </a:prstGeom>
            <a:solidFill>
              <a:srgbClr val="28478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a:solidFill>
                    <a:schemeClr val="bg1"/>
                  </a:solidFill>
                  <a:latin typeface="Calibri" panose="020F0502020204030204" pitchFamily="34" charset="0"/>
                  <a:cs typeface="Calibri" panose="020F0502020204030204" pitchFamily="34" charset="0"/>
                </a:rPr>
                <a:t>kernel</a:t>
              </a:r>
              <a:endParaRPr lang="en-KR" sz="2200">
                <a:solidFill>
                  <a:schemeClr val="bg1"/>
                </a:solidFill>
                <a:latin typeface="Calibri" panose="020F0502020204030204" pitchFamily="34" charset="0"/>
                <a:cs typeface="Calibri" panose="020F0502020204030204" pitchFamily="34" charset="0"/>
              </a:endParaRPr>
            </a:p>
          </p:txBody>
        </p:sp>
        <p:cxnSp>
          <p:nvCxnSpPr>
            <p:cNvPr id="46" name="직선 화살표 연결선 45">
              <a:extLst>
                <a:ext uri="{FF2B5EF4-FFF2-40B4-BE49-F238E27FC236}">
                  <a16:creationId xmlns:a16="http://schemas.microsoft.com/office/drawing/2014/main" id="{8B73960E-7D7A-DDB8-1FFA-5B7FDB05B28B}"/>
                </a:ext>
              </a:extLst>
            </p:cNvPr>
            <p:cNvCxnSpPr>
              <a:cxnSpLocks/>
              <a:stCxn id="28" idx="2"/>
              <a:endCxn id="36" idx="0"/>
            </p:cNvCxnSpPr>
            <p:nvPr/>
          </p:nvCxnSpPr>
          <p:spPr>
            <a:xfrm>
              <a:off x="8134637" y="2781859"/>
              <a:ext cx="2242858" cy="466395"/>
            </a:xfrm>
            <a:prstGeom prst="straightConnector1">
              <a:avLst/>
            </a:prstGeom>
            <a:ln w="57150">
              <a:solidFill>
                <a:schemeClr val="accent2"/>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 name="Rectangle 91">
              <a:extLst>
                <a:ext uri="{FF2B5EF4-FFF2-40B4-BE49-F238E27FC236}">
                  <a16:creationId xmlns:a16="http://schemas.microsoft.com/office/drawing/2014/main" id="{AC887BE1-56BF-B731-1878-B8C4FAC6244A}"/>
                </a:ext>
              </a:extLst>
            </p:cNvPr>
            <p:cNvSpPr/>
            <p:nvPr/>
          </p:nvSpPr>
          <p:spPr>
            <a:xfrm>
              <a:off x="7292957" y="4449880"/>
              <a:ext cx="1683360" cy="324000"/>
            </a:xfrm>
            <a:prstGeom prst="rect">
              <a:avLst/>
            </a:prstGeom>
            <a:solidFill>
              <a:schemeClr val="lt2"/>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ko-KR" sz="2000">
                  <a:solidFill>
                    <a:srgbClr val="000000"/>
                  </a:solidFill>
                  <a:latin typeface="Calibri" panose="020F0502020204030204" pitchFamily="34" charset="0"/>
                  <a:ea typeface="Calibri" panose="020F0502020204030204" pitchFamily="34" charset="0"/>
                  <a:cs typeface="Calibri" panose="020F0502020204030204" pitchFamily="34" charset="0"/>
                </a:rPr>
                <a:t>launch</a:t>
              </a:r>
              <a:endParaRPr lang="en-KR" altLang="ko-KR" sz="20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08B04F2-D8DE-AE54-E083-1CB9986A15F2}"/>
                </a:ext>
              </a:extLst>
            </p:cNvPr>
            <p:cNvSpPr txBox="1"/>
            <p:nvPr/>
          </p:nvSpPr>
          <p:spPr>
            <a:xfrm rot="5400000">
              <a:off x="11521091" y="1996789"/>
              <a:ext cx="582211" cy="307777"/>
            </a:xfrm>
            <a:prstGeom prst="rect">
              <a:avLst/>
            </a:prstGeom>
            <a:noFill/>
          </p:spPr>
          <p:txBody>
            <a:bodyPr wrap="none" rtlCol="0">
              <a:spAutoFit/>
            </a:bodyPr>
            <a:lstStyle/>
            <a:p>
              <a:pPr algn="l"/>
              <a:r>
                <a:rPr kumimoji="1" lang="en-US" altLang="ko-KR">
                  <a:latin typeface="Helvetica" pitchFamily="2" charset="0"/>
                </a:rPr>
                <a:t>Time</a:t>
              </a:r>
            </a:p>
          </p:txBody>
        </p:sp>
        <p:cxnSp>
          <p:nvCxnSpPr>
            <p:cNvPr id="17" name="직선 화살표 연결선 16">
              <a:extLst>
                <a:ext uri="{FF2B5EF4-FFF2-40B4-BE49-F238E27FC236}">
                  <a16:creationId xmlns:a16="http://schemas.microsoft.com/office/drawing/2014/main" id="{72006A84-A7FD-74A6-3189-E59203FF6F28}"/>
                </a:ext>
              </a:extLst>
            </p:cNvPr>
            <p:cNvCxnSpPr>
              <a:cxnSpLocks/>
            </p:cNvCxnSpPr>
            <p:nvPr/>
          </p:nvCxnSpPr>
          <p:spPr>
            <a:xfrm flipH="1">
              <a:off x="8130175" y="3586298"/>
              <a:ext cx="2242858" cy="466395"/>
            </a:xfrm>
            <a:prstGeom prst="straightConnector1">
              <a:avLst/>
            </a:prstGeom>
            <a:ln w="57150">
              <a:solidFill>
                <a:schemeClr val="accent2"/>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 name="직선 화살표 연결선 17">
              <a:extLst>
                <a:ext uri="{FF2B5EF4-FFF2-40B4-BE49-F238E27FC236}">
                  <a16:creationId xmlns:a16="http://schemas.microsoft.com/office/drawing/2014/main" id="{24093ECF-9CA0-8CCD-FEED-ACFA1020CD03}"/>
                </a:ext>
              </a:extLst>
            </p:cNvPr>
            <p:cNvCxnSpPr>
              <a:cxnSpLocks/>
            </p:cNvCxnSpPr>
            <p:nvPr/>
          </p:nvCxnSpPr>
          <p:spPr>
            <a:xfrm>
              <a:off x="8145070" y="4774507"/>
              <a:ext cx="2242858" cy="466395"/>
            </a:xfrm>
            <a:prstGeom prst="straightConnector1">
              <a:avLst/>
            </a:prstGeom>
            <a:ln w="57150">
              <a:solidFill>
                <a:schemeClr val="accent2"/>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 name="Rectangle 91">
              <a:extLst>
                <a:ext uri="{FF2B5EF4-FFF2-40B4-BE49-F238E27FC236}">
                  <a16:creationId xmlns:a16="http://schemas.microsoft.com/office/drawing/2014/main" id="{13114A84-8988-9E4B-4ED0-A6EF945997D6}"/>
                </a:ext>
              </a:extLst>
            </p:cNvPr>
            <p:cNvSpPr/>
            <p:nvPr/>
          </p:nvSpPr>
          <p:spPr>
            <a:xfrm>
              <a:off x="7292957" y="6072724"/>
              <a:ext cx="1683360" cy="324000"/>
            </a:xfrm>
            <a:prstGeom prst="rect">
              <a:avLst/>
            </a:prstGeom>
            <a:solidFill>
              <a:schemeClr val="accent4">
                <a:lumMod val="40000"/>
                <a:lumOff val="60000"/>
              </a:schemeClr>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lIns="72000" rIns="0"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rgbClr val="000000"/>
                  </a:solidFill>
                  <a:latin typeface="D2Coding" panose="020B0609020101020101" pitchFamily="49" charset="-127"/>
                  <a:ea typeface="D2Coding" panose="020B0609020101020101" pitchFamily="49" charset="-127"/>
                </a:rPr>
                <a:t>while(</a:t>
              </a:r>
              <a:r>
                <a:rPr lang="en-US" sz="2000" err="1">
                  <a:solidFill>
                    <a:srgbClr val="000000"/>
                  </a:solidFill>
                  <a:latin typeface="D2Coding" panose="020B0609020101020101" pitchFamily="49" charset="-127"/>
                  <a:ea typeface="D2Coding" panose="020B0609020101020101" pitchFamily="49" charset="-127"/>
                </a:rPr>
                <a:t>cond</a:t>
              </a:r>
              <a:r>
                <a:rPr lang="en-US" sz="2000">
                  <a:solidFill>
                    <a:srgbClr val="000000"/>
                  </a:solidFill>
                  <a:latin typeface="D2Coding" panose="020B0609020101020101" pitchFamily="49" charset="-127"/>
                  <a:ea typeface="D2Coding" panose="020B0609020101020101" pitchFamily="49" charset="-127"/>
                </a:rPr>
                <a:t>)</a:t>
              </a:r>
            </a:p>
          </p:txBody>
        </p:sp>
        <p:cxnSp>
          <p:nvCxnSpPr>
            <p:cNvPr id="23" name="직선 화살표 연결선 22">
              <a:extLst>
                <a:ext uri="{FF2B5EF4-FFF2-40B4-BE49-F238E27FC236}">
                  <a16:creationId xmlns:a16="http://schemas.microsoft.com/office/drawing/2014/main" id="{1ABB8A1E-4AAD-4AEC-5472-7D617871F6EF}"/>
                </a:ext>
              </a:extLst>
            </p:cNvPr>
            <p:cNvCxnSpPr>
              <a:cxnSpLocks/>
            </p:cNvCxnSpPr>
            <p:nvPr/>
          </p:nvCxnSpPr>
          <p:spPr>
            <a:xfrm flipH="1">
              <a:off x="8130175" y="5593626"/>
              <a:ext cx="2242858" cy="466395"/>
            </a:xfrm>
            <a:prstGeom prst="straightConnector1">
              <a:avLst/>
            </a:prstGeom>
            <a:ln w="57150">
              <a:solidFill>
                <a:schemeClr val="accent2"/>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E23282D9-E014-A496-059C-75F31E38A03A}"/>
              </a:ext>
            </a:extLst>
          </p:cNvPr>
          <p:cNvSpPr txBox="1"/>
          <p:nvPr/>
        </p:nvSpPr>
        <p:spPr>
          <a:xfrm>
            <a:off x="-102542" y="5098036"/>
            <a:ext cx="12397083" cy="1254956"/>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anchor="ctr">
            <a:noAutofit/>
          </a:bodyPr>
          <a:lstStyle/>
          <a:p>
            <a:pPr algn="ctr"/>
            <a:r>
              <a:rPr lang="en-US" altLang="ko-KR" sz="3000" b="1">
                <a:solidFill>
                  <a:srgbClr val="1A1A1A"/>
                </a:solidFill>
                <a:latin typeface="나눔스퀘어 ExtraBold" panose="020B0600000101010101" pitchFamily="50" charset="-127"/>
                <a:ea typeface="나눔스퀘어 ExtraBold" panose="020B0600000101010101" pitchFamily="50" charset="-127"/>
                <a:cs typeface="Arial" panose="020B0604020202020204" pitchFamily="34" charset="0"/>
              </a:rPr>
              <a:t>Host-driven control flow is intuitive but </a:t>
            </a:r>
            <a:r>
              <a:rPr lang="en-US" altLang="ko-KR" sz="3000" b="1">
                <a:solidFill>
                  <a:srgbClr val="C00000"/>
                </a:solidFill>
                <a:latin typeface="나눔스퀘어 ExtraBold" panose="020B0600000101010101" pitchFamily="50" charset="-127"/>
                <a:ea typeface="나눔스퀘어 ExtraBold" panose="020B0600000101010101" pitchFamily="50" charset="-127"/>
                <a:cs typeface="Arial" panose="020B0604020202020204" pitchFamily="34" charset="0"/>
              </a:rPr>
              <a:t>degrades performance</a:t>
            </a:r>
            <a:r>
              <a:rPr lang="en-US" altLang="ko-KR" sz="3000" b="1">
                <a:solidFill>
                  <a:srgbClr val="1A1A1A"/>
                </a:solidFill>
                <a:latin typeface="나눔스퀘어 ExtraBold" panose="020B0600000101010101" pitchFamily="50" charset="-127"/>
                <a:ea typeface="나눔스퀘어 ExtraBold" panose="020B0600000101010101" pitchFamily="50" charset="-127"/>
                <a:cs typeface="Arial" panose="020B0604020202020204" pitchFamily="34" charset="0"/>
              </a:rPr>
              <a:t>!</a:t>
            </a:r>
            <a:endParaRPr lang="en-US" altLang="ko-KR" sz="3000" b="1">
              <a:solidFill>
                <a:srgbClr val="C00000"/>
              </a:solidFill>
              <a:latin typeface="나눔스퀘어 ExtraBold" panose="020B0600000101010101" pitchFamily="50" charset="-127"/>
              <a:ea typeface="나눔스퀘어 ExtraBold" panose="020B0600000101010101" pitchFamily="50" charset="-127"/>
              <a:cs typeface="Arial" panose="020B0604020202020204" pitchFamily="34" charset="0"/>
            </a:endParaRPr>
          </a:p>
        </p:txBody>
      </p:sp>
    </p:spTree>
    <p:extLst>
      <p:ext uri="{BB962C8B-B14F-4D97-AF65-F5344CB8AC3E}">
        <p14:creationId xmlns:p14="http://schemas.microsoft.com/office/powerpoint/2010/main" val="9833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35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6" grpId="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94B630C-926E-1168-E10D-DF149948FAC8}"/>
              </a:ext>
            </a:extLst>
          </p:cNvPr>
          <p:cNvSpPr>
            <a:spLocks noGrp="1"/>
          </p:cNvSpPr>
          <p:nvPr>
            <p:ph type="title"/>
          </p:nvPr>
        </p:nvSpPr>
        <p:spPr/>
        <p:txBody>
          <a:bodyPr/>
          <a:lstStyle/>
          <a:p>
            <a:r>
              <a:rPr kumimoji="1" lang="en-US" altLang="ko-KR" sz="3400" spc="-150"/>
              <a:t>Existing Solution: CUDA Graph Approach</a:t>
            </a:r>
            <a:endParaRPr kumimoji="1" lang="ko-KR" altLang="en-US" sz="3400" spc="-150"/>
          </a:p>
        </p:txBody>
      </p:sp>
      <p:sp>
        <p:nvSpPr>
          <p:cNvPr id="4" name="슬라이드 번호 개체 틀 3">
            <a:extLst>
              <a:ext uri="{FF2B5EF4-FFF2-40B4-BE49-F238E27FC236}">
                <a16:creationId xmlns:a16="http://schemas.microsoft.com/office/drawing/2014/main" id="{C0983611-B5FD-0D80-85F7-79C14AB417EC}"/>
              </a:ext>
            </a:extLst>
          </p:cNvPr>
          <p:cNvSpPr>
            <a:spLocks noGrp="1"/>
          </p:cNvSpPr>
          <p:nvPr>
            <p:ph type="sldNum" idx="12"/>
          </p:nvPr>
        </p:nvSpPr>
        <p:spPr/>
        <p:txBody>
          <a:bodyPr/>
          <a:lstStyle/>
          <a:p>
            <a:fld id="{11471D13-A809-49ED-9C29-402759C12C88}" type="slidenum">
              <a:rPr lang="ko-KR" altLang="en-US" smtClean="0"/>
              <a:t>5</a:t>
            </a:fld>
            <a:endParaRPr lang="ko-KR" altLang="en-US"/>
          </a:p>
        </p:txBody>
      </p:sp>
      <p:sp>
        <p:nvSpPr>
          <p:cNvPr id="47" name="TextBox 46">
            <a:extLst>
              <a:ext uri="{FF2B5EF4-FFF2-40B4-BE49-F238E27FC236}">
                <a16:creationId xmlns:a16="http://schemas.microsoft.com/office/drawing/2014/main" id="{41C3FA34-D9D4-8AE0-E56B-F83743F9120C}"/>
              </a:ext>
            </a:extLst>
          </p:cNvPr>
          <p:cNvSpPr txBox="1"/>
          <p:nvPr/>
        </p:nvSpPr>
        <p:spPr>
          <a:xfrm>
            <a:off x="2493691" y="2350182"/>
            <a:ext cx="3023381" cy="400110"/>
          </a:xfrm>
          <a:prstGeom prst="rect">
            <a:avLst/>
          </a:prstGeom>
          <a:noFill/>
        </p:spPr>
        <p:txBody>
          <a:bodyPr wrap="square">
            <a:spAutoFit/>
          </a:bodyPr>
          <a:lstStyle/>
          <a:p>
            <a:pPr algn="ctr"/>
            <a:r>
              <a:rPr lang="en-US" altLang="ko-KR" sz="2000" b="1">
                <a:solidFill>
                  <a:schemeClr val="accent2"/>
                </a:solidFill>
              </a:rPr>
              <a:t>CUDA Graph</a:t>
            </a:r>
          </a:p>
        </p:txBody>
      </p:sp>
      <p:sp>
        <p:nvSpPr>
          <p:cNvPr id="49" name="Rectangle 91">
            <a:extLst>
              <a:ext uri="{FF2B5EF4-FFF2-40B4-BE49-F238E27FC236}">
                <a16:creationId xmlns:a16="http://schemas.microsoft.com/office/drawing/2014/main" id="{1D70C03A-3450-E273-556B-8306F653F842}"/>
              </a:ext>
            </a:extLst>
          </p:cNvPr>
          <p:cNvSpPr/>
          <p:nvPr/>
        </p:nvSpPr>
        <p:spPr>
          <a:xfrm>
            <a:off x="954811" y="2114436"/>
            <a:ext cx="1683360" cy="324000"/>
          </a:xfrm>
          <a:prstGeom prst="rect">
            <a:avLst/>
          </a:prstGeom>
          <a:solidFill>
            <a:schemeClr val="lt2"/>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ko-KR" sz="2000">
                <a:solidFill>
                  <a:srgbClr val="000000"/>
                </a:solidFill>
                <a:latin typeface="Calibri" panose="020F0502020204030204" pitchFamily="34" charset="0"/>
                <a:ea typeface="Calibri" panose="020F0502020204030204" pitchFamily="34" charset="0"/>
                <a:cs typeface="Calibri" panose="020F0502020204030204" pitchFamily="34" charset="0"/>
              </a:rPr>
              <a:t>launch</a:t>
            </a:r>
            <a:endParaRPr lang="en-KR" altLang="ko-KR" sz="20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5850498C-3CA5-B85D-D2AF-E7847ECC367B}"/>
              </a:ext>
            </a:extLst>
          </p:cNvPr>
          <p:cNvSpPr txBox="1"/>
          <p:nvPr/>
        </p:nvSpPr>
        <p:spPr>
          <a:xfrm>
            <a:off x="2964191" y="1516149"/>
            <a:ext cx="2129518" cy="461793"/>
          </a:xfrm>
          <a:prstGeom prst="rect">
            <a:avLst/>
          </a:prstGeom>
          <a:noFill/>
        </p:spPr>
        <p:txBody>
          <a:bodyPr wrap="square" rtlCol="0" anchor="ctr">
            <a:spAutoFit/>
          </a:bodyPr>
          <a:lstStyle/>
          <a:p>
            <a:pPr algn="ctr"/>
            <a:r>
              <a:rPr lang="en-US" altLang="ko-KR" sz="2401" b="1"/>
              <a:t>Device</a:t>
            </a:r>
            <a:endParaRPr lang="ko-KR" altLang="en-US" sz="2401" b="1"/>
          </a:p>
        </p:txBody>
      </p:sp>
      <p:sp>
        <p:nvSpPr>
          <p:cNvPr id="51" name="TextBox 50">
            <a:extLst>
              <a:ext uri="{FF2B5EF4-FFF2-40B4-BE49-F238E27FC236}">
                <a16:creationId xmlns:a16="http://schemas.microsoft.com/office/drawing/2014/main" id="{06707C86-30A7-D6F6-D218-16D005D7EE1F}"/>
              </a:ext>
            </a:extLst>
          </p:cNvPr>
          <p:cNvSpPr txBox="1"/>
          <p:nvPr/>
        </p:nvSpPr>
        <p:spPr>
          <a:xfrm>
            <a:off x="1099305" y="1516149"/>
            <a:ext cx="1394386" cy="461793"/>
          </a:xfrm>
          <a:prstGeom prst="rect">
            <a:avLst/>
          </a:prstGeom>
          <a:noFill/>
        </p:spPr>
        <p:txBody>
          <a:bodyPr wrap="square" rtlCol="0" anchor="ctr">
            <a:spAutoFit/>
          </a:bodyPr>
          <a:lstStyle/>
          <a:p>
            <a:pPr algn="ctr"/>
            <a:r>
              <a:rPr lang="en-US" altLang="ko-KR" sz="2401" b="1"/>
              <a:t>Host</a:t>
            </a:r>
            <a:endParaRPr lang="ko-KR" altLang="en-US" sz="2401" b="1"/>
          </a:p>
        </p:txBody>
      </p:sp>
      <p:cxnSp>
        <p:nvCxnSpPr>
          <p:cNvPr id="52" name="Straight Connector 61">
            <a:extLst>
              <a:ext uri="{FF2B5EF4-FFF2-40B4-BE49-F238E27FC236}">
                <a16:creationId xmlns:a16="http://schemas.microsoft.com/office/drawing/2014/main" id="{65107D17-3B04-6819-64AD-C2582A3BBF0C}"/>
              </a:ext>
            </a:extLst>
          </p:cNvPr>
          <p:cNvCxnSpPr>
            <a:cxnSpLocks/>
          </p:cNvCxnSpPr>
          <p:nvPr/>
        </p:nvCxnSpPr>
        <p:spPr>
          <a:xfrm>
            <a:off x="558563" y="1573296"/>
            <a:ext cx="0" cy="663302"/>
          </a:xfrm>
          <a:prstGeom prst="line">
            <a:avLst/>
          </a:prstGeom>
          <a:ln>
            <a:solidFill>
              <a:schemeClr val="tx1">
                <a:lumMod val="50000"/>
              </a:schemeClr>
            </a:solidFill>
            <a:prstDash val="solid"/>
            <a:headEnd w="lg" len="lg"/>
            <a:tailEnd type="triangle" w="lg" len="lg"/>
          </a:ln>
          <a:effectLst/>
        </p:spPr>
        <p:style>
          <a:lnRef idx="2">
            <a:schemeClr val="dk1"/>
          </a:lnRef>
          <a:fillRef idx="0">
            <a:schemeClr val="dk1"/>
          </a:fillRef>
          <a:effectRef idx="1">
            <a:schemeClr val="dk1"/>
          </a:effectRef>
          <a:fontRef idx="minor">
            <a:schemeClr val="tx1"/>
          </a:fontRef>
        </p:style>
      </p:cxnSp>
      <p:sp>
        <p:nvSpPr>
          <p:cNvPr id="53" name="Rectangle 91">
            <a:extLst>
              <a:ext uri="{FF2B5EF4-FFF2-40B4-BE49-F238E27FC236}">
                <a16:creationId xmlns:a16="http://schemas.microsoft.com/office/drawing/2014/main" id="{929299E7-3C28-E934-B1E0-C78FD449A09A}"/>
              </a:ext>
            </a:extLst>
          </p:cNvPr>
          <p:cNvSpPr/>
          <p:nvPr/>
        </p:nvSpPr>
        <p:spPr>
          <a:xfrm>
            <a:off x="3172647" y="3289795"/>
            <a:ext cx="1683360" cy="324000"/>
          </a:xfrm>
          <a:prstGeom prst="rect">
            <a:avLst/>
          </a:prstGeom>
          <a:solidFill>
            <a:schemeClr val="accent4">
              <a:lumMod val="40000"/>
              <a:lumOff val="60000"/>
            </a:schemeClr>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lIns="72000" rIns="0"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rgbClr val="000000"/>
                </a:solidFill>
                <a:latin typeface="D2Coding" panose="020B0609020101020101" pitchFamily="49" charset="-127"/>
                <a:ea typeface="D2Coding" panose="020B0609020101020101" pitchFamily="49" charset="-127"/>
              </a:rPr>
              <a:t>while(</a:t>
            </a:r>
            <a:r>
              <a:rPr lang="en-US" sz="2000" err="1">
                <a:solidFill>
                  <a:srgbClr val="000000"/>
                </a:solidFill>
                <a:latin typeface="D2Coding" panose="020B0609020101020101" pitchFamily="49" charset="-127"/>
                <a:ea typeface="D2Coding" panose="020B0609020101020101" pitchFamily="49" charset="-127"/>
              </a:rPr>
              <a:t>cond</a:t>
            </a:r>
            <a:r>
              <a:rPr lang="en-US" sz="2000">
                <a:solidFill>
                  <a:srgbClr val="000000"/>
                </a:solidFill>
                <a:latin typeface="D2Coding" panose="020B0609020101020101" pitchFamily="49" charset="-127"/>
                <a:ea typeface="D2Coding" panose="020B0609020101020101" pitchFamily="49" charset="-127"/>
              </a:rPr>
              <a:t>)</a:t>
            </a:r>
          </a:p>
        </p:txBody>
      </p:sp>
      <p:sp>
        <p:nvSpPr>
          <p:cNvPr id="55" name="Rectangle 65">
            <a:extLst>
              <a:ext uri="{FF2B5EF4-FFF2-40B4-BE49-F238E27FC236}">
                <a16:creationId xmlns:a16="http://schemas.microsoft.com/office/drawing/2014/main" id="{5D2E7327-9F86-6C4C-4A98-EA3ED2CD411E}"/>
              </a:ext>
            </a:extLst>
          </p:cNvPr>
          <p:cNvSpPr/>
          <p:nvPr/>
        </p:nvSpPr>
        <p:spPr>
          <a:xfrm>
            <a:off x="3172647" y="2904831"/>
            <a:ext cx="1681200" cy="324000"/>
          </a:xfrm>
          <a:prstGeom prst="rect">
            <a:avLst/>
          </a:prstGeom>
          <a:solidFill>
            <a:srgbClr val="284780"/>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a:solidFill>
                  <a:schemeClr val="bg1"/>
                </a:solidFill>
                <a:latin typeface="Calibri" panose="020F0502020204030204" pitchFamily="34" charset="0"/>
                <a:cs typeface="Calibri" panose="020F0502020204030204" pitchFamily="34" charset="0"/>
              </a:rPr>
              <a:t>kernel</a:t>
            </a:r>
            <a:endParaRPr lang="en-KR" sz="2200">
              <a:solidFill>
                <a:schemeClr val="bg1"/>
              </a:solidFill>
              <a:latin typeface="Calibri" panose="020F0502020204030204" pitchFamily="34" charset="0"/>
              <a:cs typeface="Calibri" panose="020F0502020204030204" pitchFamily="34" charset="0"/>
            </a:endParaRPr>
          </a:p>
        </p:txBody>
      </p:sp>
      <p:sp>
        <p:nvSpPr>
          <p:cNvPr id="56" name="Rectangle 65">
            <a:extLst>
              <a:ext uri="{FF2B5EF4-FFF2-40B4-BE49-F238E27FC236}">
                <a16:creationId xmlns:a16="http://schemas.microsoft.com/office/drawing/2014/main" id="{B8C220E4-6C41-FFC7-A9F2-0D07CA0921B6}"/>
              </a:ext>
            </a:extLst>
          </p:cNvPr>
          <p:cNvSpPr/>
          <p:nvPr/>
        </p:nvSpPr>
        <p:spPr>
          <a:xfrm>
            <a:off x="3172647" y="4051129"/>
            <a:ext cx="1681200" cy="324000"/>
          </a:xfrm>
          <a:prstGeom prst="rect">
            <a:avLst/>
          </a:prstGeom>
          <a:solidFill>
            <a:srgbClr val="284780"/>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a:solidFill>
                  <a:schemeClr val="bg1"/>
                </a:solidFill>
                <a:latin typeface="Calibri" panose="020F0502020204030204" pitchFamily="34" charset="0"/>
                <a:cs typeface="Calibri" panose="020F0502020204030204" pitchFamily="34" charset="0"/>
              </a:rPr>
              <a:t>kernel</a:t>
            </a:r>
            <a:endParaRPr lang="en-KR" sz="2200">
              <a:solidFill>
                <a:schemeClr val="bg1"/>
              </a:solidFill>
              <a:latin typeface="Calibri" panose="020F0502020204030204" pitchFamily="34" charset="0"/>
              <a:cs typeface="Calibri" panose="020F0502020204030204" pitchFamily="34" charset="0"/>
            </a:endParaRPr>
          </a:p>
        </p:txBody>
      </p:sp>
      <p:sp>
        <p:nvSpPr>
          <p:cNvPr id="58" name="Rectangle 91">
            <a:extLst>
              <a:ext uri="{FF2B5EF4-FFF2-40B4-BE49-F238E27FC236}">
                <a16:creationId xmlns:a16="http://schemas.microsoft.com/office/drawing/2014/main" id="{6982EAFE-5AB1-8231-850E-0A2056D41F03}"/>
              </a:ext>
            </a:extLst>
          </p:cNvPr>
          <p:cNvSpPr/>
          <p:nvPr/>
        </p:nvSpPr>
        <p:spPr>
          <a:xfrm>
            <a:off x="3172647" y="3674279"/>
            <a:ext cx="1683360" cy="324000"/>
          </a:xfrm>
          <a:prstGeom prst="rect">
            <a:avLst/>
          </a:prstGeom>
          <a:solidFill>
            <a:schemeClr val="lt2"/>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ko-KR" sz="2000">
                <a:solidFill>
                  <a:srgbClr val="000000"/>
                </a:solidFill>
                <a:latin typeface="Calibri" panose="020F0502020204030204" pitchFamily="34" charset="0"/>
                <a:ea typeface="Calibri" panose="020F0502020204030204" pitchFamily="34" charset="0"/>
                <a:cs typeface="Calibri" panose="020F0502020204030204" pitchFamily="34" charset="0"/>
              </a:rPr>
              <a:t>launch</a:t>
            </a:r>
            <a:endParaRPr lang="en-KR" altLang="ko-KR" sz="20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3D5AB4A2-BCD1-9FD4-1C46-014C37E7BE3C}"/>
              </a:ext>
            </a:extLst>
          </p:cNvPr>
          <p:cNvSpPr txBox="1"/>
          <p:nvPr/>
        </p:nvSpPr>
        <p:spPr>
          <a:xfrm rot="5400000">
            <a:off x="428509" y="1635715"/>
            <a:ext cx="582211" cy="307777"/>
          </a:xfrm>
          <a:prstGeom prst="rect">
            <a:avLst/>
          </a:prstGeom>
          <a:noFill/>
        </p:spPr>
        <p:txBody>
          <a:bodyPr wrap="none" rtlCol="0">
            <a:spAutoFit/>
          </a:bodyPr>
          <a:lstStyle/>
          <a:p>
            <a:pPr algn="l"/>
            <a:r>
              <a:rPr kumimoji="1" lang="en-US" altLang="ko-KR">
                <a:latin typeface="Helvetica" pitchFamily="2" charset="0"/>
              </a:rPr>
              <a:t>Time</a:t>
            </a:r>
          </a:p>
        </p:txBody>
      </p:sp>
      <p:cxnSp>
        <p:nvCxnSpPr>
          <p:cNvPr id="60" name="Straight Connector 61">
            <a:extLst>
              <a:ext uri="{FF2B5EF4-FFF2-40B4-BE49-F238E27FC236}">
                <a16:creationId xmlns:a16="http://schemas.microsoft.com/office/drawing/2014/main" id="{F3CF1EEA-2C0E-CBF4-CC57-24217ACD11C2}"/>
              </a:ext>
            </a:extLst>
          </p:cNvPr>
          <p:cNvCxnSpPr>
            <a:cxnSpLocks/>
          </p:cNvCxnSpPr>
          <p:nvPr/>
        </p:nvCxnSpPr>
        <p:spPr>
          <a:xfrm>
            <a:off x="2820362" y="1516149"/>
            <a:ext cx="0" cy="4649476"/>
          </a:xfrm>
          <a:prstGeom prst="line">
            <a:avLst/>
          </a:prstGeom>
          <a:ln>
            <a:solidFill>
              <a:schemeClr val="bg2"/>
            </a:solidFill>
            <a:prstDash val="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66" name="Rectangle 91">
            <a:extLst>
              <a:ext uri="{FF2B5EF4-FFF2-40B4-BE49-F238E27FC236}">
                <a16:creationId xmlns:a16="http://schemas.microsoft.com/office/drawing/2014/main" id="{512D0B21-985E-427F-BDCE-493579DCAAA8}"/>
              </a:ext>
            </a:extLst>
          </p:cNvPr>
          <p:cNvSpPr/>
          <p:nvPr/>
        </p:nvSpPr>
        <p:spPr>
          <a:xfrm>
            <a:off x="3172647" y="4433524"/>
            <a:ext cx="1683360" cy="324000"/>
          </a:xfrm>
          <a:prstGeom prst="rect">
            <a:avLst/>
          </a:prstGeom>
          <a:solidFill>
            <a:schemeClr val="accent4">
              <a:lumMod val="40000"/>
              <a:lumOff val="60000"/>
            </a:schemeClr>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lIns="72000" rIns="0"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rgbClr val="000000"/>
                </a:solidFill>
                <a:latin typeface="D2Coding" panose="020B0609020101020101" pitchFamily="49" charset="-127"/>
                <a:ea typeface="D2Coding" panose="020B0609020101020101" pitchFamily="49" charset="-127"/>
              </a:rPr>
              <a:t>while(</a:t>
            </a:r>
            <a:r>
              <a:rPr lang="en-US" sz="2000" err="1">
                <a:solidFill>
                  <a:srgbClr val="000000"/>
                </a:solidFill>
                <a:latin typeface="D2Coding" panose="020B0609020101020101" pitchFamily="49" charset="-127"/>
                <a:ea typeface="D2Coding" panose="020B0609020101020101" pitchFamily="49" charset="-127"/>
              </a:rPr>
              <a:t>cond</a:t>
            </a:r>
            <a:r>
              <a:rPr lang="en-US" sz="2000">
                <a:solidFill>
                  <a:srgbClr val="000000"/>
                </a:solidFill>
                <a:latin typeface="D2Coding" panose="020B0609020101020101" pitchFamily="49" charset="-127"/>
                <a:ea typeface="D2Coding" panose="020B0609020101020101" pitchFamily="49" charset="-127"/>
              </a:rPr>
              <a:t>)</a:t>
            </a:r>
          </a:p>
        </p:txBody>
      </p:sp>
      <p:cxnSp>
        <p:nvCxnSpPr>
          <p:cNvPr id="69" name="직선 화살표 연결선 68">
            <a:extLst>
              <a:ext uri="{FF2B5EF4-FFF2-40B4-BE49-F238E27FC236}">
                <a16:creationId xmlns:a16="http://schemas.microsoft.com/office/drawing/2014/main" id="{71511E44-7D19-36CC-2AC7-A06B59F9B004}"/>
              </a:ext>
            </a:extLst>
          </p:cNvPr>
          <p:cNvCxnSpPr>
            <a:cxnSpLocks/>
          </p:cNvCxnSpPr>
          <p:nvPr/>
        </p:nvCxnSpPr>
        <p:spPr>
          <a:xfrm>
            <a:off x="1871445" y="5257267"/>
            <a:ext cx="0" cy="908358"/>
          </a:xfrm>
          <a:prstGeom prst="straightConnector1">
            <a:avLst/>
          </a:prstGeom>
          <a:ln w="38100">
            <a:solidFill>
              <a:schemeClr val="accent2"/>
            </a:solidFill>
            <a:prstDash val="sysDot"/>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직선 연결선 34">
            <a:extLst>
              <a:ext uri="{FF2B5EF4-FFF2-40B4-BE49-F238E27FC236}">
                <a16:creationId xmlns:a16="http://schemas.microsoft.com/office/drawing/2014/main" id="{C648EBA7-FB1D-1E52-887C-33FA93B9C013}"/>
              </a:ext>
            </a:extLst>
          </p:cNvPr>
          <p:cNvCxnSpPr>
            <a:cxnSpLocks/>
          </p:cNvCxnSpPr>
          <p:nvPr/>
        </p:nvCxnSpPr>
        <p:spPr>
          <a:xfrm>
            <a:off x="983145" y="6165625"/>
            <a:ext cx="414910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직선 연결선 34">
            <a:extLst>
              <a:ext uri="{FF2B5EF4-FFF2-40B4-BE49-F238E27FC236}">
                <a16:creationId xmlns:a16="http://schemas.microsoft.com/office/drawing/2014/main" id="{C17498D9-DED6-A17E-4B50-B8F86352AE1F}"/>
              </a:ext>
            </a:extLst>
          </p:cNvPr>
          <p:cNvCxnSpPr>
            <a:cxnSpLocks/>
          </p:cNvCxnSpPr>
          <p:nvPr/>
        </p:nvCxnSpPr>
        <p:spPr>
          <a:xfrm>
            <a:off x="969837" y="5250917"/>
            <a:ext cx="4149102" cy="0"/>
          </a:xfrm>
          <a:prstGeom prst="line">
            <a:avLst/>
          </a:prstGeom>
          <a:ln w="2857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3948D426-D7C5-4AA8-B205-864744F1EB0F}"/>
              </a:ext>
            </a:extLst>
          </p:cNvPr>
          <p:cNvSpPr txBox="1"/>
          <p:nvPr/>
        </p:nvSpPr>
        <p:spPr>
          <a:xfrm>
            <a:off x="1772707" y="5442584"/>
            <a:ext cx="3023381" cy="430887"/>
          </a:xfrm>
          <a:prstGeom prst="rect">
            <a:avLst/>
          </a:prstGeom>
          <a:noFill/>
        </p:spPr>
        <p:txBody>
          <a:bodyPr wrap="square">
            <a:spAutoFit/>
          </a:bodyPr>
          <a:lstStyle/>
          <a:p>
            <a:pPr algn="ctr"/>
            <a:r>
              <a:rPr lang="en-US" altLang="ko-KR" sz="2200" b="1">
                <a:solidFill>
                  <a:schemeClr val="accent2"/>
                </a:solidFill>
              </a:rPr>
              <a:t>Reduced runtime</a:t>
            </a:r>
          </a:p>
        </p:txBody>
      </p:sp>
      <p:grpSp>
        <p:nvGrpSpPr>
          <p:cNvPr id="3" name="그룹 2">
            <a:extLst>
              <a:ext uri="{FF2B5EF4-FFF2-40B4-BE49-F238E27FC236}">
                <a16:creationId xmlns:a16="http://schemas.microsoft.com/office/drawing/2014/main" id="{4FEB925B-1E9F-2234-2E44-2509DC453410}"/>
              </a:ext>
            </a:extLst>
          </p:cNvPr>
          <p:cNvGrpSpPr/>
          <p:nvPr/>
        </p:nvGrpSpPr>
        <p:grpSpPr>
          <a:xfrm>
            <a:off x="8644610" y="302838"/>
            <a:ext cx="3129510" cy="6504295"/>
            <a:chOff x="8644610" y="302838"/>
            <a:chExt cx="3129510" cy="6504295"/>
          </a:xfrm>
        </p:grpSpPr>
        <p:sp>
          <p:nvSpPr>
            <p:cNvPr id="98" name="사각형: 모서리가 접힌 도형 2">
              <a:extLst>
                <a:ext uri="{FF2B5EF4-FFF2-40B4-BE49-F238E27FC236}">
                  <a16:creationId xmlns:a16="http://schemas.microsoft.com/office/drawing/2014/main" id="{15B1BB0C-97AD-D230-988F-50CAA20CDC1E}"/>
                </a:ext>
              </a:extLst>
            </p:cNvPr>
            <p:cNvSpPr/>
            <p:nvPr/>
          </p:nvSpPr>
          <p:spPr>
            <a:xfrm>
              <a:off x="8654033" y="302838"/>
              <a:ext cx="3120087" cy="6504295"/>
            </a:xfrm>
            <a:prstGeom prst="foldedCorner">
              <a:avLst>
                <a:gd name="adj" fmla="val 8931"/>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7" name="TextBox 96">
              <a:extLst>
                <a:ext uri="{FF2B5EF4-FFF2-40B4-BE49-F238E27FC236}">
                  <a16:creationId xmlns:a16="http://schemas.microsoft.com/office/drawing/2014/main" id="{A71B2437-9861-2BD5-D7DB-C4BBC36E6E89}"/>
                </a:ext>
              </a:extLst>
            </p:cNvPr>
            <p:cNvSpPr txBox="1"/>
            <p:nvPr/>
          </p:nvSpPr>
          <p:spPr>
            <a:xfrm>
              <a:off x="8644610" y="327903"/>
              <a:ext cx="3129510" cy="6401753"/>
            </a:xfrm>
            <a:prstGeom prst="rect">
              <a:avLst/>
            </a:prstGeom>
            <a:noFill/>
          </p:spPr>
          <p:txBody>
            <a:bodyPr wrap="square" rtlCol="0">
              <a:spAutoFit/>
            </a:bodyPr>
            <a:lstStyle/>
            <a:p>
              <a:pPr algn="l"/>
              <a:r>
                <a:rPr lang="en-US" altLang="ko-KR" sz="1000" err="1">
                  <a:solidFill>
                    <a:schemeClr val="accent2"/>
                  </a:solidFill>
                  <a:latin typeface="D2Coding" panose="020B0609020101020101" pitchFamily="49" charset="-127"/>
                  <a:ea typeface="D2Coding" panose="020B0609020101020101" pitchFamily="49" charset="-127"/>
                </a:rPr>
                <a:t>cudaGraph_t</a:t>
              </a:r>
              <a:r>
                <a:rPr lang="en-US" altLang="ko-KR" sz="1000">
                  <a:solidFill>
                    <a:srgbClr val="E28700"/>
                  </a:solidFill>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rootGraph</a:t>
              </a:r>
              <a:r>
                <a:rPr lang="en-US" altLang="ko-KR" sz="1000">
                  <a:latin typeface="D2Coding" panose="020B0609020101020101" pitchFamily="49" charset="-127"/>
                  <a:ea typeface="D2Coding" panose="020B0609020101020101" pitchFamily="49" charset="-127"/>
                </a:rPr>
                <a:t>;</a:t>
              </a:r>
            </a:p>
            <a:p>
              <a:pPr algn="l"/>
              <a:r>
                <a:rPr lang="en-US" altLang="ko-KR" sz="1000" err="1">
                  <a:solidFill>
                    <a:srgbClr val="00B050"/>
                  </a:solidFill>
                  <a:latin typeface="D2Coding" panose="020B0609020101020101" pitchFamily="49" charset="-127"/>
                  <a:ea typeface="D2Coding" panose="020B0609020101020101" pitchFamily="49" charset="-127"/>
                </a:rPr>
                <a:t>cudaGraphCreate</a:t>
              </a:r>
              <a:r>
                <a:rPr lang="en-US" altLang="ko-KR" sz="1000">
                  <a:latin typeface="D2Coding" panose="020B0609020101020101" pitchFamily="49" charset="-127"/>
                  <a:ea typeface="D2Coding" panose="020B0609020101020101" pitchFamily="49" charset="-127"/>
                </a:rPr>
                <a:t>(&amp;</a:t>
              </a:r>
              <a:r>
                <a:rPr lang="en-US" altLang="ko-KR" sz="1000" err="1">
                  <a:latin typeface="D2Coding" panose="020B0609020101020101" pitchFamily="49" charset="-127"/>
                  <a:ea typeface="D2Coding" panose="020B0609020101020101" pitchFamily="49" charset="-127"/>
                </a:rPr>
                <a:t>rootGraph</a:t>
              </a:r>
              <a:r>
                <a:rPr lang="en-US" altLang="ko-KR" sz="1000">
                  <a:latin typeface="D2Coding" panose="020B0609020101020101" pitchFamily="49" charset="-127"/>
                  <a:ea typeface="D2Coding" panose="020B0609020101020101" pitchFamily="49" charset="-127"/>
                </a:rPr>
                <a:t>, 0);</a:t>
              </a:r>
            </a:p>
            <a:p>
              <a:pPr algn="l"/>
              <a:endParaRPr lang="en-US" altLang="ko-KR" sz="1000">
                <a:latin typeface="D2Coding" panose="020B0609020101020101" pitchFamily="49" charset="-127"/>
                <a:ea typeface="D2Coding" panose="020B0609020101020101" pitchFamily="49" charset="-127"/>
              </a:endParaRPr>
            </a:p>
            <a:p>
              <a:pPr algn="l"/>
              <a:r>
                <a:rPr lang="en-US" altLang="ko-KR" sz="1000" err="1">
                  <a:solidFill>
                    <a:schemeClr val="accent2"/>
                  </a:solidFill>
                  <a:latin typeface="D2Coding" panose="020B0609020101020101" pitchFamily="49" charset="-127"/>
                  <a:ea typeface="D2Coding" panose="020B0609020101020101" pitchFamily="49" charset="-127"/>
                </a:rPr>
                <a:t>cudaGraphConditionalHandle</a:t>
              </a:r>
              <a:r>
                <a:rPr lang="en-US" altLang="ko-KR" sz="1000">
                  <a:latin typeface="D2Coding" panose="020B0609020101020101" pitchFamily="49" charset="-127"/>
                  <a:ea typeface="D2Coding" panose="020B0609020101020101" pitchFamily="49" charset="-127"/>
                </a:rPr>
                <a:t> handle;</a:t>
              </a:r>
            </a:p>
            <a:p>
              <a:pPr algn="l"/>
              <a:r>
                <a:rPr lang="en-US" altLang="ko-KR" sz="1000" err="1">
                  <a:solidFill>
                    <a:srgbClr val="00B050"/>
                  </a:solidFill>
                  <a:latin typeface="D2Coding" panose="020B0609020101020101" pitchFamily="49" charset="-127"/>
                  <a:ea typeface="D2Coding" panose="020B0609020101020101" pitchFamily="49" charset="-127"/>
                </a:rPr>
                <a:t>cudaGraphConditionalHandleCreate</a:t>
              </a:r>
              <a:r>
                <a:rPr lang="en-US" altLang="ko-KR" sz="1000">
                  <a:latin typeface="D2Coding" panose="020B0609020101020101" pitchFamily="49" charset="-127"/>
                  <a:ea typeface="D2Coding" panose="020B0609020101020101" pitchFamily="49" charset="-127"/>
                </a:rPr>
                <a:t>(</a:t>
              </a:r>
            </a:p>
            <a:p>
              <a:pPr algn="l"/>
              <a:r>
                <a:rPr lang="en-US" altLang="ko-KR" sz="1000">
                  <a:latin typeface="D2Coding" panose="020B0609020101020101" pitchFamily="49" charset="-127"/>
                  <a:ea typeface="D2Coding" panose="020B0609020101020101" pitchFamily="49" charset="-127"/>
                </a:rPr>
                <a:t>  &amp;handle, </a:t>
              </a:r>
              <a:r>
                <a:rPr lang="en-US" altLang="ko-KR" sz="1000" err="1">
                  <a:latin typeface="D2Coding" panose="020B0609020101020101" pitchFamily="49" charset="-127"/>
                  <a:ea typeface="D2Coding" panose="020B0609020101020101" pitchFamily="49" charset="-127"/>
                </a:rPr>
                <a:t>rootGraph</a:t>
              </a:r>
              <a:r>
                <a:rPr lang="en-US" altLang="ko-KR" sz="1000">
                  <a:latin typeface="D2Coding" panose="020B0609020101020101" pitchFamily="49" charset="-127"/>
                  <a:ea typeface="D2Coding" panose="020B0609020101020101" pitchFamily="49" charset="-127"/>
                </a:rPr>
                <a:t>, 1,</a:t>
              </a:r>
            </a:p>
            <a:p>
              <a:pPr algn="l"/>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cudaGraphCondAssignDefault</a:t>
              </a:r>
              <a:r>
                <a:rPr lang="en-US" altLang="ko-KR" sz="1000">
                  <a:latin typeface="D2Coding" panose="020B0609020101020101" pitchFamily="49" charset="-127"/>
                  <a:ea typeface="D2Coding" panose="020B0609020101020101" pitchFamily="49" charset="-127"/>
                </a:rPr>
                <a:t>);</a:t>
              </a:r>
            </a:p>
            <a:p>
              <a:pPr algn="l"/>
              <a:endParaRPr lang="en-US" altLang="ko-KR" sz="1000">
                <a:latin typeface="D2Coding" panose="020B0609020101020101" pitchFamily="49" charset="-127"/>
                <a:ea typeface="D2Coding" panose="020B0609020101020101" pitchFamily="49" charset="-127"/>
              </a:endParaRPr>
            </a:p>
            <a:p>
              <a:pPr algn="l"/>
              <a:r>
                <a:rPr lang="en-US" altLang="ko-KR" sz="1000" err="1">
                  <a:solidFill>
                    <a:schemeClr val="accent2"/>
                  </a:solidFill>
                  <a:latin typeface="D2Coding" panose="020B0609020101020101" pitchFamily="49" charset="-127"/>
                  <a:ea typeface="D2Coding" panose="020B0609020101020101" pitchFamily="49" charset="-127"/>
                </a:rPr>
                <a:t>cudaGraph_t</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bodyGraph</a:t>
              </a:r>
              <a:r>
                <a:rPr lang="en-US" altLang="ko-KR" sz="1000">
                  <a:latin typeface="D2Coding" panose="020B0609020101020101" pitchFamily="49" charset="-127"/>
                  <a:ea typeface="D2Coding" panose="020B0609020101020101" pitchFamily="49" charset="-127"/>
                </a:rPr>
                <a:t>;</a:t>
              </a:r>
            </a:p>
            <a:p>
              <a:pPr algn="l"/>
              <a:r>
                <a:rPr lang="en-US" altLang="ko-KR" sz="1000" err="1">
                  <a:solidFill>
                    <a:schemeClr val="accent2"/>
                  </a:solidFill>
                  <a:latin typeface="D2Coding" panose="020B0609020101020101" pitchFamily="49" charset="-127"/>
                  <a:ea typeface="D2Coding" panose="020B0609020101020101" pitchFamily="49" charset="-127"/>
                </a:rPr>
                <a:t>cudaGraphNodeParams</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condParams</a:t>
              </a:r>
              <a:r>
                <a:rPr lang="en-US" altLang="ko-KR" sz="1000">
                  <a:latin typeface="D2Coding" panose="020B0609020101020101" pitchFamily="49" charset="-127"/>
                  <a:ea typeface="D2Coding" panose="020B0609020101020101" pitchFamily="49" charset="-127"/>
                </a:rPr>
                <a:t> = {</a:t>
              </a:r>
            </a:p>
            <a:p>
              <a:pPr algn="l"/>
              <a:r>
                <a:rPr lang="en-US" altLang="ko-KR" sz="1000">
                  <a:latin typeface="D2Coding" panose="020B0609020101020101" pitchFamily="49" charset="-127"/>
                  <a:ea typeface="D2Coding" panose="020B0609020101020101" pitchFamily="49" charset="-127"/>
                </a:rPr>
                <a:t>  .type = </a:t>
              </a:r>
              <a:r>
                <a:rPr lang="en-US" altLang="ko-KR" sz="1000" err="1">
                  <a:latin typeface="D2Coding" panose="020B0609020101020101" pitchFamily="49" charset="-127"/>
                  <a:ea typeface="D2Coding" panose="020B0609020101020101" pitchFamily="49" charset="-127"/>
                </a:rPr>
                <a:t>cudaGraphNodeTypeConditional</a:t>
              </a:r>
              <a:r>
                <a:rPr lang="en-US" altLang="ko-KR" sz="1000">
                  <a:latin typeface="D2Coding" panose="020B0609020101020101" pitchFamily="49" charset="-127"/>
                  <a:ea typeface="D2Coding" panose="020B0609020101020101" pitchFamily="49" charset="-127"/>
                </a:rPr>
                <a:t>,</a:t>
              </a:r>
            </a:p>
            <a:p>
              <a:pPr algn="l"/>
              <a:r>
                <a:rPr lang="en-US" altLang="ko-KR" sz="1000">
                  <a:latin typeface="D2Coding" panose="020B0609020101020101" pitchFamily="49" charset="-127"/>
                  <a:ea typeface="D2Coding" panose="020B0609020101020101" pitchFamily="49" charset="-127"/>
                </a:rPr>
                <a:t>  .conditional = {</a:t>
              </a:r>
            </a:p>
            <a:p>
              <a:pPr algn="l"/>
              <a:r>
                <a:rPr lang="en-US" altLang="ko-KR" sz="1000">
                  <a:latin typeface="D2Coding" panose="020B0609020101020101" pitchFamily="49" charset="-127"/>
                  <a:ea typeface="D2Coding" panose="020B0609020101020101" pitchFamily="49" charset="-127"/>
                </a:rPr>
                <a:t>    .handle = handle,</a:t>
              </a:r>
            </a:p>
            <a:p>
              <a:pPr algn="l"/>
              <a:r>
                <a:rPr lang="en-US" altLang="ko-KR" sz="1000">
                  <a:latin typeface="D2Coding" panose="020B0609020101020101" pitchFamily="49" charset="-127"/>
                  <a:ea typeface="D2Coding" panose="020B0609020101020101" pitchFamily="49" charset="-127"/>
                </a:rPr>
                <a:t>    .type = </a:t>
              </a:r>
              <a:r>
                <a:rPr lang="en-US" altLang="ko-KR" sz="1000" err="1">
                  <a:latin typeface="D2Coding" panose="020B0609020101020101" pitchFamily="49" charset="-127"/>
                  <a:ea typeface="D2Coding" panose="020B0609020101020101" pitchFamily="49" charset="-127"/>
                </a:rPr>
                <a:t>cudaGraphCondTypeWhile</a:t>
              </a:r>
              <a:r>
                <a:rPr lang="en-US" altLang="ko-KR" sz="1000">
                  <a:latin typeface="D2Coding" panose="020B0609020101020101" pitchFamily="49" charset="-127"/>
                  <a:ea typeface="D2Coding" panose="020B0609020101020101" pitchFamily="49" charset="-127"/>
                </a:rPr>
                <a:t>,</a:t>
              </a:r>
            </a:p>
            <a:p>
              <a:pPr algn="l"/>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phGraph_out</a:t>
              </a:r>
              <a:r>
                <a:rPr lang="en-US" altLang="ko-KR" sz="1000">
                  <a:latin typeface="D2Coding" panose="020B0609020101020101" pitchFamily="49" charset="-127"/>
                  <a:ea typeface="D2Coding" panose="020B0609020101020101" pitchFamily="49" charset="-127"/>
                </a:rPr>
                <a:t> = &amp;</a:t>
              </a:r>
              <a:r>
                <a:rPr lang="en-US" altLang="ko-KR" sz="1000" err="1">
                  <a:latin typeface="D2Coding" panose="020B0609020101020101" pitchFamily="49" charset="-127"/>
                  <a:ea typeface="D2Coding" panose="020B0609020101020101" pitchFamily="49" charset="-127"/>
                </a:rPr>
                <a:t>bodyGraph</a:t>
              </a:r>
              <a:r>
                <a:rPr lang="en-US" altLang="ko-KR" sz="1000">
                  <a:latin typeface="D2Coding" panose="020B0609020101020101" pitchFamily="49" charset="-127"/>
                  <a:ea typeface="D2Coding" panose="020B0609020101020101" pitchFamily="49" charset="-127"/>
                </a:rPr>
                <a:t>}};</a:t>
              </a:r>
            </a:p>
            <a:p>
              <a:pPr algn="l"/>
              <a:endParaRPr lang="en-US" altLang="ko-KR" sz="1000">
                <a:latin typeface="D2Coding" panose="020B0609020101020101" pitchFamily="49" charset="-127"/>
                <a:ea typeface="D2Coding" panose="020B0609020101020101" pitchFamily="49" charset="-127"/>
              </a:endParaRPr>
            </a:p>
            <a:p>
              <a:pPr algn="l"/>
              <a:r>
                <a:rPr lang="en-US" altLang="ko-KR" sz="1000" err="1">
                  <a:solidFill>
                    <a:schemeClr val="accent2"/>
                  </a:solidFill>
                  <a:latin typeface="D2Coding" panose="020B0609020101020101" pitchFamily="49" charset="-127"/>
                  <a:ea typeface="D2Coding" panose="020B0609020101020101" pitchFamily="49" charset="-127"/>
                </a:rPr>
                <a:t>cudaGraphNode_t</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whileNode</a:t>
              </a:r>
              <a:r>
                <a:rPr lang="en-US" altLang="ko-KR" sz="1000">
                  <a:latin typeface="D2Coding" panose="020B0609020101020101" pitchFamily="49" charset="-127"/>
                  <a:ea typeface="D2Coding" panose="020B0609020101020101" pitchFamily="49" charset="-127"/>
                </a:rPr>
                <a:t>;</a:t>
              </a:r>
            </a:p>
            <a:p>
              <a:pPr algn="l"/>
              <a:r>
                <a:rPr lang="en-US" altLang="ko-KR" sz="1000" err="1">
                  <a:solidFill>
                    <a:srgbClr val="00B050"/>
                  </a:solidFill>
                  <a:latin typeface="D2Coding" panose="020B0609020101020101" pitchFamily="49" charset="-127"/>
                  <a:ea typeface="D2Coding" panose="020B0609020101020101" pitchFamily="49" charset="-127"/>
                </a:rPr>
                <a:t>cudaGraphAddNode</a:t>
              </a:r>
              <a:r>
                <a:rPr lang="en-US" altLang="ko-KR" sz="1000">
                  <a:latin typeface="D2Coding" panose="020B0609020101020101" pitchFamily="49" charset="-127"/>
                  <a:ea typeface="D2Coding" panose="020B0609020101020101" pitchFamily="49" charset="-127"/>
                </a:rPr>
                <a:t>(&amp;</a:t>
              </a:r>
              <a:r>
                <a:rPr lang="en-US" altLang="ko-KR" sz="1000" err="1">
                  <a:latin typeface="D2Coding" panose="020B0609020101020101" pitchFamily="49" charset="-127"/>
                  <a:ea typeface="D2Coding" panose="020B0609020101020101" pitchFamily="49" charset="-127"/>
                </a:rPr>
                <a:t>whileNode</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rootGraph</a:t>
              </a:r>
              <a:r>
                <a:rPr lang="en-US" altLang="ko-KR" sz="1000">
                  <a:latin typeface="D2Coding" panose="020B0609020101020101" pitchFamily="49" charset="-127"/>
                  <a:ea typeface="D2Coding" panose="020B0609020101020101" pitchFamily="49" charset="-127"/>
                </a:rPr>
                <a:t>,</a:t>
              </a:r>
            </a:p>
            <a:p>
              <a:r>
                <a:rPr lang="en-US" altLang="ko-KR" sz="1000">
                  <a:latin typeface="D2Coding" panose="020B0609020101020101" pitchFamily="49" charset="-127"/>
                  <a:ea typeface="D2Coding" panose="020B0609020101020101" pitchFamily="49" charset="-127"/>
                </a:rPr>
                <a:t>  NULL, 0, &amp;</a:t>
              </a:r>
              <a:r>
                <a:rPr lang="en-US" altLang="ko-KR" sz="1000" err="1">
                  <a:latin typeface="D2Coding" panose="020B0609020101020101" pitchFamily="49" charset="-127"/>
                  <a:ea typeface="D2Coding" panose="020B0609020101020101" pitchFamily="49" charset="-127"/>
                </a:rPr>
                <a:t>condParams</a:t>
              </a:r>
              <a:r>
                <a:rPr lang="en-US" altLang="ko-KR" sz="1000">
                  <a:latin typeface="D2Coding" panose="020B0609020101020101" pitchFamily="49" charset="-127"/>
                  <a:ea typeface="D2Coding" panose="020B0609020101020101" pitchFamily="49" charset="-127"/>
                </a:rPr>
                <a:t>;</a:t>
              </a:r>
              <a:br>
                <a:rPr lang="en-US" altLang="ko-KR" sz="1000">
                  <a:latin typeface="D2Coding" panose="020B0609020101020101" pitchFamily="49" charset="-127"/>
                  <a:ea typeface="D2Coding" panose="020B0609020101020101" pitchFamily="49" charset="-127"/>
                </a:rPr>
              </a:br>
              <a:br>
                <a:rPr lang="en-US" altLang="ko-KR" sz="1000">
                  <a:latin typeface="D2Coding" panose="020B0609020101020101" pitchFamily="49" charset="-127"/>
                  <a:ea typeface="D2Coding" panose="020B0609020101020101" pitchFamily="49" charset="-127"/>
                </a:rPr>
              </a:br>
              <a:r>
                <a:rPr lang="en-US" altLang="ko-KR" sz="1000">
                  <a:solidFill>
                    <a:schemeClr val="accent2"/>
                  </a:solidFill>
                  <a:latin typeface="D2Coding" panose="020B0609020101020101" pitchFamily="49" charset="-127"/>
                  <a:ea typeface="D2Coding" panose="020B0609020101020101" pitchFamily="49" charset="-127"/>
                </a:rPr>
                <a:t>void</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kernelArgs</a:t>
              </a:r>
              <a:r>
                <a:rPr lang="en-US" altLang="ko-KR" sz="1000">
                  <a:latin typeface="D2Coding" panose="020B0609020101020101" pitchFamily="49" charset="-127"/>
                  <a:ea typeface="D2Coding" panose="020B0609020101020101" pitchFamily="49" charset="-127"/>
                </a:rPr>
                <a:t>[] = { ... };</a:t>
              </a:r>
            </a:p>
            <a:p>
              <a:r>
                <a:rPr lang="en-US" altLang="ko-KR" sz="1000" err="1">
                  <a:solidFill>
                    <a:schemeClr val="accent2"/>
                  </a:solidFill>
                  <a:latin typeface="D2Coding" panose="020B0609020101020101" pitchFamily="49" charset="-127"/>
                  <a:ea typeface="D2Coding" panose="020B0609020101020101" pitchFamily="49" charset="-127"/>
                </a:rPr>
                <a:t>cudaKernelNodeParams</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kernelParams</a:t>
              </a:r>
              <a:r>
                <a:rPr lang="en-US" altLang="ko-KR" sz="1000">
                  <a:latin typeface="D2Coding" panose="020B0609020101020101" pitchFamily="49" charset="-127"/>
                  <a:ea typeface="D2Coding" panose="020B0609020101020101" pitchFamily="49" charset="-127"/>
                </a:rPr>
                <a:t> = {</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func</a:t>
              </a:r>
              <a:r>
                <a:rPr lang="en-US" altLang="ko-KR" sz="1000">
                  <a:latin typeface="D2Coding" panose="020B0609020101020101" pitchFamily="49" charset="-127"/>
                  <a:ea typeface="D2Coding" panose="020B0609020101020101" pitchFamily="49" charset="-127"/>
                </a:rPr>
                <a:t> = (</a:t>
              </a:r>
              <a:r>
                <a:rPr lang="en-US" altLang="ko-KR" sz="1000">
                  <a:solidFill>
                    <a:schemeClr val="accent2"/>
                  </a:solidFill>
                  <a:latin typeface="D2Coding" panose="020B0609020101020101" pitchFamily="49" charset="-127"/>
                  <a:ea typeface="D2Coding" panose="020B0609020101020101" pitchFamily="49" charset="-127"/>
                </a:rPr>
                <a:t>void</a:t>
              </a:r>
              <a:r>
                <a:rPr lang="en-US" altLang="ko-KR" sz="1000">
                  <a:latin typeface="D2Coding" panose="020B0609020101020101" pitchFamily="49" charset="-127"/>
                  <a:ea typeface="D2Coding" panose="020B0609020101020101" pitchFamily="49" charset="-127"/>
                </a:rPr>
                <a:t>*) </a:t>
              </a:r>
              <a:r>
                <a:rPr lang="en-US" altLang="ko-KR" sz="1000">
                  <a:solidFill>
                    <a:srgbClr val="0070C0"/>
                  </a:solidFill>
                  <a:latin typeface="D2Coding" panose="020B0609020101020101" pitchFamily="49" charset="-127"/>
                  <a:ea typeface="D2Coding" panose="020B0609020101020101" pitchFamily="49" charset="-127"/>
                </a:rPr>
                <a:t>kernel</a:t>
              </a:r>
              <a:r>
                <a:rPr lang="en-US" altLang="ko-KR" sz="1000">
                  <a:latin typeface="D2Coding" panose="020B0609020101020101" pitchFamily="49" charset="-127"/>
                  <a:ea typeface="D2Coding" panose="020B0609020101020101" pitchFamily="49" charset="-127"/>
                </a:rPr>
                <a:t>,</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gridDim</a:t>
              </a:r>
              <a:r>
                <a:rPr lang="en-US" altLang="ko-KR" sz="1000">
                  <a:latin typeface="D2Coding" panose="020B0609020101020101" pitchFamily="49" charset="-127"/>
                  <a:ea typeface="D2Coding" panose="020B0609020101020101" pitchFamily="49" charset="-127"/>
                </a:rPr>
                <a:t> = dim3(...),</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blockDim</a:t>
              </a:r>
              <a:r>
                <a:rPr lang="en-US" altLang="ko-KR" sz="1000">
                  <a:latin typeface="D2Coding" panose="020B0609020101020101" pitchFamily="49" charset="-127"/>
                  <a:ea typeface="D2Coding" panose="020B0609020101020101" pitchFamily="49" charset="-127"/>
                </a:rPr>
                <a:t> = dim3(...),</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kernelParams</a:t>
              </a:r>
              <a:r>
                <a:rPr lang="en-US" altLang="ko-KR" sz="1000">
                  <a:latin typeface="D2Coding" panose="020B0609020101020101" pitchFamily="49" charset="-127"/>
                  <a:ea typeface="D2Coding" panose="020B0609020101020101" pitchFamily="49" charset="-127"/>
                </a:rPr>
                <a:t> = </a:t>
              </a:r>
              <a:r>
                <a:rPr lang="en-US" altLang="ko-KR" sz="1000" err="1">
                  <a:latin typeface="D2Coding" panose="020B0609020101020101" pitchFamily="49" charset="-127"/>
                  <a:ea typeface="D2Coding" panose="020B0609020101020101" pitchFamily="49" charset="-127"/>
                </a:rPr>
                <a:t>kernelArgs</a:t>
              </a:r>
              <a:r>
                <a:rPr lang="en-US" altLang="ko-KR" sz="1000">
                  <a:latin typeface="D2Coding" panose="020B0609020101020101" pitchFamily="49" charset="-127"/>
                  <a:ea typeface="D2Coding" panose="020B0609020101020101" pitchFamily="49" charset="-127"/>
                </a:rPr>
                <a:t>, ...</a:t>
              </a:r>
              <a:endParaRPr lang="en-US" altLang="ko-KR" sz="1000">
                <a:solidFill>
                  <a:schemeClr val="accent2"/>
                </a:solidFill>
                <a:latin typeface="D2Coding" panose="020B0609020101020101" pitchFamily="49" charset="-127"/>
                <a:ea typeface="D2Coding" panose="020B0609020101020101" pitchFamily="49" charset="-127"/>
              </a:endParaRPr>
            </a:p>
            <a:p>
              <a:r>
                <a:rPr lang="en-US" altLang="ko-KR" sz="1000">
                  <a:latin typeface="D2Coding" panose="020B0609020101020101" pitchFamily="49" charset="-127"/>
                  <a:ea typeface="D2Coding" panose="020B0609020101020101" pitchFamily="49" charset="-127"/>
                </a:rPr>
                <a:t>};</a:t>
              </a:r>
            </a:p>
            <a:p>
              <a:r>
                <a:rPr lang="en-US" altLang="ko-KR" sz="1000" err="1">
                  <a:solidFill>
                    <a:schemeClr val="accent2"/>
                  </a:solidFill>
                  <a:latin typeface="D2Coding" panose="020B0609020101020101" pitchFamily="49" charset="-127"/>
                  <a:ea typeface="D2Coding" panose="020B0609020101020101" pitchFamily="49" charset="-127"/>
                </a:rPr>
                <a:t>cudaGraphNode_t</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kernelNode</a:t>
              </a:r>
              <a:r>
                <a:rPr lang="en-US" altLang="ko-KR" sz="1000">
                  <a:latin typeface="D2Coding" panose="020B0609020101020101" pitchFamily="49" charset="-127"/>
                  <a:ea typeface="D2Coding" panose="020B0609020101020101" pitchFamily="49" charset="-127"/>
                </a:rPr>
                <a:t>;</a:t>
              </a:r>
            </a:p>
            <a:p>
              <a:r>
                <a:rPr lang="en-US" altLang="ko-KR" sz="1000" err="1">
                  <a:solidFill>
                    <a:srgbClr val="00B050"/>
                  </a:solidFill>
                  <a:latin typeface="D2Coding" panose="020B0609020101020101" pitchFamily="49" charset="-127"/>
                  <a:ea typeface="D2Coding" panose="020B0609020101020101" pitchFamily="49" charset="-127"/>
                </a:rPr>
                <a:t>cudaGraphAddKernelNode</a:t>
              </a:r>
              <a:r>
                <a:rPr lang="en-US" altLang="ko-KR" sz="1000">
                  <a:latin typeface="D2Coding" panose="020B0609020101020101" pitchFamily="49" charset="-127"/>
                  <a:ea typeface="D2Coding" panose="020B0609020101020101" pitchFamily="49" charset="-127"/>
                </a:rPr>
                <a:t>(&amp;</a:t>
              </a:r>
              <a:r>
                <a:rPr lang="en-US" altLang="ko-KR" sz="1000" err="1">
                  <a:latin typeface="D2Coding" panose="020B0609020101020101" pitchFamily="49" charset="-127"/>
                  <a:ea typeface="D2Coding" panose="020B0609020101020101" pitchFamily="49" charset="-127"/>
                </a:rPr>
                <a:t>kernelNode</a:t>
              </a:r>
              <a:r>
                <a:rPr lang="en-US" altLang="ko-KR" sz="1000">
                  <a:latin typeface="D2Coding" panose="020B0609020101020101" pitchFamily="49" charset="-127"/>
                  <a:ea typeface="D2Coding" panose="020B0609020101020101" pitchFamily="49" charset="-127"/>
                </a:rPr>
                <a:t>, </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bodyGraph</a:t>
              </a:r>
              <a:r>
                <a:rPr lang="en-US" altLang="ko-KR" sz="1000">
                  <a:latin typeface="D2Coding" panose="020B0609020101020101" pitchFamily="49" charset="-127"/>
                  <a:ea typeface="D2Coding" panose="020B0609020101020101" pitchFamily="49" charset="-127"/>
                </a:rPr>
                <a:t>, NULL, 0, &amp;</a:t>
              </a:r>
              <a:r>
                <a:rPr lang="en-US" altLang="ko-KR" sz="1000" err="1">
                  <a:latin typeface="D2Coding" panose="020B0609020101020101" pitchFamily="49" charset="-127"/>
                  <a:ea typeface="D2Coding" panose="020B0609020101020101" pitchFamily="49" charset="-127"/>
                </a:rPr>
                <a:t>kernelParams</a:t>
              </a:r>
              <a:r>
                <a:rPr lang="en-US" altLang="ko-KR" sz="1000">
                  <a:latin typeface="D2Coding" panose="020B0609020101020101" pitchFamily="49" charset="-127"/>
                  <a:ea typeface="D2Coding" panose="020B0609020101020101" pitchFamily="49" charset="-127"/>
                </a:rPr>
                <a:t>);</a:t>
              </a:r>
            </a:p>
            <a:p>
              <a:endParaRPr lang="en-US" altLang="ko-KR" sz="1000">
                <a:latin typeface="D2Coding" panose="020B0609020101020101" pitchFamily="49" charset="-127"/>
                <a:ea typeface="D2Coding" panose="020B0609020101020101" pitchFamily="49" charset="-127"/>
              </a:endParaRPr>
            </a:p>
            <a:p>
              <a:r>
                <a:rPr lang="en-US" altLang="ko-KR" sz="1000">
                  <a:solidFill>
                    <a:schemeClr val="accent2"/>
                  </a:solidFill>
                  <a:latin typeface="D2Coding" panose="020B0609020101020101" pitchFamily="49" charset="-127"/>
                  <a:ea typeface="D2Coding" panose="020B0609020101020101" pitchFamily="49" charset="-127"/>
                </a:rPr>
                <a:t>void</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checkArgs</a:t>
              </a:r>
              <a:r>
                <a:rPr lang="en-US" altLang="ko-KR" sz="1000">
                  <a:latin typeface="D2Coding" panose="020B0609020101020101" pitchFamily="49" charset="-127"/>
                  <a:ea typeface="D2Coding" panose="020B0609020101020101" pitchFamily="49" charset="-127"/>
                </a:rPr>
                <a:t>[] = { &amp;handle, ... };</a:t>
              </a:r>
            </a:p>
            <a:p>
              <a:r>
                <a:rPr lang="en-US" altLang="ko-KR" sz="1000" err="1">
                  <a:solidFill>
                    <a:schemeClr val="accent2"/>
                  </a:solidFill>
                  <a:latin typeface="D2Coding" panose="020B0609020101020101" pitchFamily="49" charset="-127"/>
                  <a:ea typeface="D2Coding" panose="020B0609020101020101" pitchFamily="49" charset="-127"/>
                </a:rPr>
                <a:t>cudaKernelNodeParams</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checkParams</a:t>
              </a:r>
              <a:r>
                <a:rPr lang="en-US" altLang="ko-KR" sz="1000">
                  <a:latin typeface="D2Coding" panose="020B0609020101020101" pitchFamily="49" charset="-127"/>
                  <a:ea typeface="D2Coding" panose="020B0609020101020101" pitchFamily="49" charset="-127"/>
                </a:rPr>
                <a:t> = {</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func</a:t>
              </a:r>
              <a:r>
                <a:rPr lang="en-US" altLang="ko-KR" sz="1000">
                  <a:latin typeface="D2Coding" panose="020B0609020101020101" pitchFamily="49" charset="-127"/>
                  <a:ea typeface="D2Coding" panose="020B0609020101020101" pitchFamily="49" charset="-127"/>
                </a:rPr>
                <a:t> = (</a:t>
              </a:r>
              <a:r>
                <a:rPr lang="en-US" altLang="ko-KR" sz="1000">
                  <a:solidFill>
                    <a:schemeClr val="accent2"/>
                  </a:solidFill>
                  <a:latin typeface="D2Coding" panose="020B0609020101020101" pitchFamily="49" charset="-127"/>
                  <a:ea typeface="D2Coding" panose="020B0609020101020101" pitchFamily="49" charset="-127"/>
                </a:rPr>
                <a:t>void</a:t>
              </a:r>
              <a:r>
                <a:rPr lang="en-US" altLang="ko-KR" sz="1000">
                  <a:latin typeface="D2Coding" panose="020B0609020101020101" pitchFamily="49" charset="-127"/>
                  <a:ea typeface="D2Coding" panose="020B0609020101020101" pitchFamily="49" charset="-127"/>
                </a:rPr>
                <a:t>*) </a:t>
              </a:r>
              <a:r>
                <a:rPr lang="en-US" altLang="ko-KR" sz="1000">
                  <a:solidFill>
                    <a:srgbClr val="0070C0"/>
                  </a:solidFill>
                  <a:latin typeface="D2Coding" panose="020B0609020101020101" pitchFamily="49" charset="-127"/>
                  <a:ea typeface="D2Coding" panose="020B0609020101020101" pitchFamily="49" charset="-127"/>
                </a:rPr>
                <a:t>check</a:t>
              </a:r>
              <a:r>
                <a:rPr lang="en-US" altLang="ko-KR" sz="1000">
                  <a:latin typeface="D2Coding" panose="020B0609020101020101" pitchFamily="49" charset="-127"/>
                  <a:ea typeface="D2Coding" panose="020B0609020101020101" pitchFamily="49" charset="-127"/>
                </a:rPr>
                <a:t>,</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gridDim</a:t>
              </a:r>
              <a:r>
                <a:rPr lang="en-US" altLang="ko-KR" sz="1000">
                  <a:latin typeface="D2Coding" panose="020B0609020101020101" pitchFamily="49" charset="-127"/>
                  <a:ea typeface="D2Coding" panose="020B0609020101020101" pitchFamily="49" charset="-127"/>
                </a:rPr>
                <a:t> = dim3(...),</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blockDim</a:t>
              </a:r>
              <a:r>
                <a:rPr lang="en-US" altLang="ko-KR" sz="1000">
                  <a:latin typeface="D2Coding" panose="020B0609020101020101" pitchFamily="49" charset="-127"/>
                  <a:ea typeface="D2Coding" panose="020B0609020101020101" pitchFamily="49" charset="-127"/>
                </a:rPr>
                <a:t> = dim3(...),</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kernelParams</a:t>
              </a:r>
              <a:r>
                <a:rPr lang="en-US" altLang="ko-KR" sz="1000">
                  <a:latin typeface="D2Coding" panose="020B0609020101020101" pitchFamily="49" charset="-127"/>
                  <a:ea typeface="D2Coding" panose="020B0609020101020101" pitchFamily="49" charset="-127"/>
                </a:rPr>
                <a:t> = </a:t>
              </a:r>
              <a:r>
                <a:rPr lang="en-US" altLang="ko-KR" sz="1000" err="1">
                  <a:latin typeface="D2Coding" panose="020B0609020101020101" pitchFamily="49" charset="-127"/>
                  <a:ea typeface="D2Coding" panose="020B0609020101020101" pitchFamily="49" charset="-127"/>
                </a:rPr>
                <a:t>checkArgs</a:t>
              </a:r>
              <a:r>
                <a:rPr lang="en-US" altLang="ko-KR" sz="1000">
                  <a:latin typeface="D2Coding" panose="020B0609020101020101" pitchFamily="49" charset="-127"/>
                  <a:ea typeface="D2Coding" panose="020B0609020101020101" pitchFamily="49" charset="-127"/>
                </a:rPr>
                <a:t>, ...</a:t>
              </a:r>
              <a:endParaRPr lang="en-US" altLang="ko-KR" sz="1000">
                <a:solidFill>
                  <a:schemeClr val="accent2"/>
                </a:solidFill>
                <a:latin typeface="D2Coding" panose="020B0609020101020101" pitchFamily="49" charset="-127"/>
                <a:ea typeface="D2Coding" panose="020B0609020101020101" pitchFamily="49" charset="-127"/>
              </a:endParaRPr>
            </a:p>
            <a:p>
              <a:r>
                <a:rPr lang="en-US" altLang="ko-KR" sz="1000">
                  <a:latin typeface="D2Coding" panose="020B0609020101020101" pitchFamily="49" charset="-127"/>
                  <a:ea typeface="D2Coding" panose="020B0609020101020101" pitchFamily="49" charset="-127"/>
                </a:rPr>
                <a:t>};</a:t>
              </a:r>
            </a:p>
            <a:p>
              <a:r>
                <a:rPr lang="en-US" altLang="ko-KR" sz="1000" err="1">
                  <a:solidFill>
                    <a:schemeClr val="accent2"/>
                  </a:solidFill>
                  <a:latin typeface="D2Coding" panose="020B0609020101020101" pitchFamily="49" charset="-127"/>
                  <a:ea typeface="D2Coding" panose="020B0609020101020101" pitchFamily="49" charset="-127"/>
                </a:rPr>
                <a:t>cudaGraphNode_t</a:t>
              </a:r>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checkNode</a:t>
              </a:r>
              <a:r>
                <a:rPr lang="en-US" altLang="ko-KR" sz="1000">
                  <a:latin typeface="D2Coding" panose="020B0609020101020101" pitchFamily="49" charset="-127"/>
                  <a:ea typeface="D2Coding" panose="020B0609020101020101" pitchFamily="49" charset="-127"/>
                </a:rPr>
                <a:t>;</a:t>
              </a:r>
            </a:p>
            <a:p>
              <a:r>
                <a:rPr lang="en-US" altLang="ko-KR" sz="1000" err="1">
                  <a:solidFill>
                    <a:srgbClr val="00B050"/>
                  </a:solidFill>
                  <a:latin typeface="D2Coding" panose="020B0609020101020101" pitchFamily="49" charset="-127"/>
                  <a:ea typeface="D2Coding" panose="020B0609020101020101" pitchFamily="49" charset="-127"/>
                </a:rPr>
                <a:t>cudaGraphAddKernelNode</a:t>
              </a:r>
              <a:r>
                <a:rPr lang="en-US" altLang="ko-KR" sz="1000">
                  <a:latin typeface="D2Coding" panose="020B0609020101020101" pitchFamily="49" charset="-127"/>
                  <a:ea typeface="D2Coding" panose="020B0609020101020101" pitchFamily="49" charset="-127"/>
                </a:rPr>
                <a:t>(&amp;</a:t>
              </a:r>
              <a:r>
                <a:rPr lang="en-US" altLang="ko-KR" sz="1000" err="1">
                  <a:latin typeface="D2Coding" panose="020B0609020101020101" pitchFamily="49" charset="-127"/>
                  <a:ea typeface="D2Coding" panose="020B0609020101020101" pitchFamily="49" charset="-127"/>
                </a:rPr>
                <a:t>checkNode</a:t>
              </a:r>
              <a:r>
                <a:rPr lang="en-US" altLang="ko-KR" sz="1000">
                  <a:latin typeface="D2Coding" panose="020B0609020101020101" pitchFamily="49" charset="-127"/>
                  <a:ea typeface="D2Coding" panose="020B0609020101020101" pitchFamily="49" charset="-127"/>
                </a:rPr>
                <a:t>, </a:t>
              </a:r>
            </a:p>
            <a:p>
              <a:r>
                <a:rPr lang="en-US" altLang="ko-KR" sz="1000">
                  <a:latin typeface="D2Coding" panose="020B0609020101020101" pitchFamily="49" charset="-127"/>
                  <a:ea typeface="D2Coding" panose="020B0609020101020101" pitchFamily="49" charset="-127"/>
                </a:rPr>
                <a:t>  </a:t>
              </a:r>
              <a:r>
                <a:rPr lang="en-US" altLang="ko-KR" sz="1000" err="1">
                  <a:latin typeface="D2Coding" panose="020B0609020101020101" pitchFamily="49" charset="-127"/>
                  <a:ea typeface="D2Coding" panose="020B0609020101020101" pitchFamily="49" charset="-127"/>
                </a:rPr>
                <a:t>bodyGraph</a:t>
              </a:r>
              <a:r>
                <a:rPr lang="en-US" altLang="ko-KR" sz="1000">
                  <a:latin typeface="D2Coding" panose="020B0609020101020101" pitchFamily="49" charset="-127"/>
                  <a:ea typeface="D2Coding" panose="020B0609020101020101" pitchFamily="49" charset="-127"/>
                </a:rPr>
                <a:t>, &amp;</a:t>
              </a:r>
              <a:r>
                <a:rPr lang="en-US" altLang="ko-KR" sz="1000" err="1">
                  <a:latin typeface="D2Coding" panose="020B0609020101020101" pitchFamily="49" charset="-127"/>
                  <a:ea typeface="D2Coding" panose="020B0609020101020101" pitchFamily="49" charset="-127"/>
                </a:rPr>
                <a:t>kernelNode</a:t>
              </a:r>
              <a:r>
                <a:rPr lang="en-US" altLang="ko-KR" sz="1000">
                  <a:latin typeface="D2Coding" panose="020B0609020101020101" pitchFamily="49" charset="-127"/>
                  <a:ea typeface="D2Coding" panose="020B0609020101020101" pitchFamily="49" charset="-127"/>
                </a:rPr>
                <a:t>, 1, &amp; </a:t>
              </a:r>
              <a:r>
                <a:rPr lang="en-US" altLang="ko-KR" sz="1000" err="1">
                  <a:latin typeface="D2Coding" panose="020B0609020101020101" pitchFamily="49" charset="-127"/>
                  <a:ea typeface="D2Coding" panose="020B0609020101020101" pitchFamily="49" charset="-127"/>
                </a:rPr>
                <a:t>checkParams</a:t>
              </a:r>
              <a:r>
                <a:rPr lang="en-US" altLang="ko-KR" sz="1000">
                  <a:latin typeface="D2Coding" panose="020B0609020101020101" pitchFamily="49" charset="-127"/>
                  <a:ea typeface="D2Coding" panose="020B0609020101020101" pitchFamily="49" charset="-127"/>
                </a:rPr>
                <a:t>);</a:t>
              </a:r>
            </a:p>
          </p:txBody>
        </p:sp>
      </p:grpSp>
      <p:cxnSp>
        <p:nvCxnSpPr>
          <p:cNvPr id="57" name="직선 화살표 연결선 56">
            <a:extLst>
              <a:ext uri="{FF2B5EF4-FFF2-40B4-BE49-F238E27FC236}">
                <a16:creationId xmlns:a16="http://schemas.microsoft.com/office/drawing/2014/main" id="{29E2A49E-F7BE-8CC8-BF53-01EAA71B5673}"/>
              </a:ext>
            </a:extLst>
          </p:cNvPr>
          <p:cNvCxnSpPr>
            <a:cxnSpLocks/>
            <a:stCxn id="49" idx="2"/>
            <a:endCxn id="55" idx="0"/>
          </p:cNvCxnSpPr>
          <p:nvPr/>
        </p:nvCxnSpPr>
        <p:spPr>
          <a:xfrm>
            <a:off x="1796491" y="2438436"/>
            <a:ext cx="2216756" cy="466395"/>
          </a:xfrm>
          <a:prstGeom prst="straightConnector1">
            <a:avLst/>
          </a:prstGeom>
          <a:ln w="57150">
            <a:solidFill>
              <a:schemeClr val="accent2"/>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8" name="직선 화살표 연결선 67">
            <a:extLst>
              <a:ext uri="{FF2B5EF4-FFF2-40B4-BE49-F238E27FC236}">
                <a16:creationId xmlns:a16="http://schemas.microsoft.com/office/drawing/2014/main" id="{F8DE4593-93FA-3C74-7DF3-D22FAEF6C058}"/>
              </a:ext>
            </a:extLst>
          </p:cNvPr>
          <p:cNvCxnSpPr>
            <a:cxnSpLocks/>
            <a:stCxn id="66" idx="2"/>
          </p:cNvCxnSpPr>
          <p:nvPr/>
        </p:nvCxnSpPr>
        <p:spPr>
          <a:xfrm flipH="1">
            <a:off x="1796491" y="4757524"/>
            <a:ext cx="2217836" cy="499743"/>
          </a:xfrm>
          <a:prstGeom prst="straightConnector1">
            <a:avLst/>
          </a:prstGeom>
          <a:ln w="57150">
            <a:solidFill>
              <a:schemeClr val="accent2"/>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7" name="그룹 6">
            <a:extLst>
              <a:ext uri="{FF2B5EF4-FFF2-40B4-BE49-F238E27FC236}">
                <a16:creationId xmlns:a16="http://schemas.microsoft.com/office/drawing/2014/main" id="{4EC7FC35-C4DA-F9B1-7CC4-C5ABBE2FC763}"/>
              </a:ext>
            </a:extLst>
          </p:cNvPr>
          <p:cNvGrpSpPr/>
          <p:nvPr/>
        </p:nvGrpSpPr>
        <p:grpSpPr>
          <a:xfrm>
            <a:off x="5610389" y="1853945"/>
            <a:ext cx="2523119" cy="3640667"/>
            <a:chOff x="5610389" y="1853945"/>
            <a:chExt cx="2523119" cy="3640667"/>
          </a:xfrm>
        </p:grpSpPr>
        <p:grpSp>
          <p:nvGrpSpPr>
            <p:cNvPr id="5" name="그룹 4">
              <a:extLst>
                <a:ext uri="{FF2B5EF4-FFF2-40B4-BE49-F238E27FC236}">
                  <a16:creationId xmlns:a16="http://schemas.microsoft.com/office/drawing/2014/main" id="{095FAF7D-2902-9BD7-1616-396A1F62FBB1}"/>
                </a:ext>
              </a:extLst>
            </p:cNvPr>
            <p:cNvGrpSpPr/>
            <p:nvPr/>
          </p:nvGrpSpPr>
          <p:grpSpPr>
            <a:xfrm>
              <a:off x="6112540" y="2030620"/>
              <a:ext cx="1571565" cy="3152384"/>
              <a:chOff x="2211705" y="2206484"/>
              <a:chExt cx="1571565" cy="3152384"/>
            </a:xfrm>
          </p:grpSpPr>
          <p:cxnSp>
            <p:nvCxnSpPr>
              <p:cNvPr id="8" name="직선 화살표 연결선 7">
                <a:extLst>
                  <a:ext uri="{FF2B5EF4-FFF2-40B4-BE49-F238E27FC236}">
                    <a16:creationId xmlns:a16="http://schemas.microsoft.com/office/drawing/2014/main" id="{C8F9D270-B23C-A6CB-A19A-0D1F368B4F79}"/>
                  </a:ext>
                </a:extLst>
              </p:cNvPr>
              <p:cNvCxnSpPr>
                <a:cxnSpLocks/>
                <a:stCxn id="94" idx="2"/>
                <a:endCxn id="95" idx="0"/>
              </p:cNvCxnSpPr>
              <p:nvPr/>
            </p:nvCxnSpPr>
            <p:spPr>
              <a:xfrm>
                <a:off x="3069970" y="3492005"/>
                <a:ext cx="0" cy="383450"/>
              </a:xfrm>
              <a:prstGeom prst="straightConnector1">
                <a:avLst/>
              </a:prstGeom>
              <a:ln w="28575">
                <a:solidFill>
                  <a:srgbClr val="000000"/>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연결선: 꺾임 24">
                <a:extLst>
                  <a:ext uri="{FF2B5EF4-FFF2-40B4-BE49-F238E27FC236}">
                    <a16:creationId xmlns:a16="http://schemas.microsoft.com/office/drawing/2014/main" id="{95DD56C4-59EF-0DC1-4C77-1EAC9FAF40B0}"/>
                  </a:ext>
                </a:extLst>
              </p:cNvPr>
              <p:cNvCxnSpPr>
                <a:cxnSpLocks/>
                <a:stCxn id="95" idx="1"/>
              </p:cNvCxnSpPr>
              <p:nvPr/>
            </p:nvCxnSpPr>
            <p:spPr>
              <a:xfrm rot="10800000" flipH="1">
                <a:off x="2211705" y="2940437"/>
                <a:ext cx="813602" cy="1251173"/>
              </a:xfrm>
              <a:prstGeom prst="bentConnector3">
                <a:avLst>
                  <a:gd name="adj1" fmla="val -28097"/>
                </a:avLst>
              </a:prstGeom>
              <a:ln w="28575">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직선 화살표 연결선 10">
                <a:extLst>
                  <a:ext uri="{FF2B5EF4-FFF2-40B4-BE49-F238E27FC236}">
                    <a16:creationId xmlns:a16="http://schemas.microsoft.com/office/drawing/2014/main" id="{86BECDBE-A5AD-B9F4-4819-3B58809AE3E2}"/>
                  </a:ext>
                </a:extLst>
              </p:cNvPr>
              <p:cNvCxnSpPr>
                <a:cxnSpLocks/>
                <a:stCxn id="95" idx="2"/>
                <a:endCxn id="12" idx="0"/>
              </p:cNvCxnSpPr>
              <p:nvPr/>
            </p:nvCxnSpPr>
            <p:spPr>
              <a:xfrm>
                <a:off x="3069970" y="4507763"/>
                <a:ext cx="0" cy="359474"/>
              </a:xfrm>
              <a:prstGeom prst="straightConnector1">
                <a:avLst/>
              </a:prstGeom>
              <a:ln w="28575">
                <a:solidFill>
                  <a:srgbClr val="0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사각형: 둥근 모서리 26">
                <a:extLst>
                  <a:ext uri="{FF2B5EF4-FFF2-40B4-BE49-F238E27FC236}">
                    <a16:creationId xmlns:a16="http://schemas.microsoft.com/office/drawing/2014/main" id="{81768299-6BE1-8BBC-101E-115380D0ABA4}"/>
                  </a:ext>
                </a:extLst>
              </p:cNvPr>
              <p:cNvSpPr/>
              <p:nvPr/>
            </p:nvSpPr>
            <p:spPr>
              <a:xfrm>
                <a:off x="2356670" y="4867237"/>
                <a:ext cx="1426600" cy="491631"/>
              </a:xfrm>
              <a:prstGeom prst="roundRect">
                <a:avLst>
                  <a:gd name="adj" fmla="val 50000"/>
                </a:avLst>
              </a:prstGeom>
              <a:solidFill>
                <a:schemeClr val="bg2">
                  <a:lumMod val="20000"/>
                  <a:lumOff val="80000"/>
                </a:schemeClr>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End</a:t>
                </a:r>
                <a:endParaRPr lang="ko-KR" altLang="en-US" sz="2000">
                  <a:solidFill>
                    <a:schemeClr val="tx1">
                      <a:lumMod val="50000"/>
                    </a:schemeClr>
                  </a:solidFill>
                  <a:latin typeface="Calibri" panose="020F0502020204030204" pitchFamily="34" charset="0"/>
                  <a:ea typeface="Roboto" panose="02000000000000000000" pitchFamily="2" charset="0"/>
                  <a:cs typeface="Calibri" panose="020F0502020204030204" pitchFamily="34" charset="0"/>
                </a:endParaRPr>
              </a:p>
            </p:txBody>
          </p:sp>
          <p:sp>
            <p:nvSpPr>
              <p:cNvPr id="13" name="사각형: 둥근 모서리 27">
                <a:extLst>
                  <a:ext uri="{FF2B5EF4-FFF2-40B4-BE49-F238E27FC236}">
                    <a16:creationId xmlns:a16="http://schemas.microsoft.com/office/drawing/2014/main" id="{2AB12E3E-2776-0EA1-68F8-C92450C778D4}"/>
                  </a:ext>
                </a:extLst>
              </p:cNvPr>
              <p:cNvSpPr/>
              <p:nvPr/>
            </p:nvSpPr>
            <p:spPr>
              <a:xfrm>
                <a:off x="2356670" y="2206484"/>
                <a:ext cx="1426600" cy="491631"/>
              </a:xfrm>
              <a:prstGeom prst="roundRect">
                <a:avLst>
                  <a:gd name="adj" fmla="val 50000"/>
                </a:avLst>
              </a:prstGeom>
              <a:solidFill>
                <a:schemeClr val="bg2">
                  <a:lumMod val="20000"/>
                  <a:lumOff val="80000"/>
                </a:schemeClr>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rgbClr val="000000"/>
                    </a:solidFill>
                    <a:latin typeface="Calibri" panose="020F0502020204030204" pitchFamily="34" charset="0"/>
                    <a:ea typeface="Calibri" panose="020F0502020204030204" pitchFamily="34" charset="0"/>
                    <a:cs typeface="Calibri" panose="020F0502020204030204" pitchFamily="34" charset="0"/>
                  </a:rPr>
                  <a:t>Start</a:t>
                </a:r>
                <a:endParaRPr lang="ko-KR" altLang="en-US" sz="2000">
                  <a:solidFill>
                    <a:srgbClr val="000000"/>
                  </a:solidFill>
                  <a:latin typeface="Calibri" panose="020F0502020204030204" pitchFamily="34" charset="0"/>
                  <a:ea typeface="Roboto" panose="02000000000000000000" pitchFamily="2" charset="0"/>
                  <a:cs typeface="Calibri" panose="020F0502020204030204" pitchFamily="34" charset="0"/>
                </a:endParaRPr>
              </a:p>
            </p:txBody>
          </p:sp>
          <p:cxnSp>
            <p:nvCxnSpPr>
              <p:cNvPr id="14" name="직선 화살표 연결선 13">
                <a:extLst>
                  <a:ext uri="{FF2B5EF4-FFF2-40B4-BE49-F238E27FC236}">
                    <a16:creationId xmlns:a16="http://schemas.microsoft.com/office/drawing/2014/main" id="{64273A21-FF33-C414-6C83-EBF7ED81EA32}"/>
                  </a:ext>
                </a:extLst>
              </p:cNvPr>
              <p:cNvCxnSpPr>
                <a:cxnSpLocks/>
                <a:stCxn id="13" idx="2"/>
                <a:endCxn id="94" idx="0"/>
              </p:cNvCxnSpPr>
              <p:nvPr/>
            </p:nvCxnSpPr>
            <p:spPr>
              <a:xfrm>
                <a:off x="3069970" y="2698115"/>
                <a:ext cx="0" cy="469890"/>
              </a:xfrm>
              <a:prstGeom prst="straightConnector1">
                <a:avLst/>
              </a:prstGeom>
              <a:ln w="28575">
                <a:solidFill>
                  <a:srgbClr val="0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39" name="Rectangle 91">
              <a:extLst>
                <a:ext uri="{FF2B5EF4-FFF2-40B4-BE49-F238E27FC236}">
                  <a16:creationId xmlns:a16="http://schemas.microsoft.com/office/drawing/2014/main" id="{7E111FED-8279-C7A6-4280-5D6D15BD489A}"/>
                </a:ext>
              </a:extLst>
            </p:cNvPr>
            <p:cNvSpPr/>
            <p:nvPr/>
          </p:nvSpPr>
          <p:spPr>
            <a:xfrm>
              <a:off x="5610389" y="1853945"/>
              <a:ext cx="2523119" cy="3640667"/>
            </a:xfrm>
            <a:prstGeom prst="rect">
              <a:avLst/>
            </a:prstGeom>
            <a:no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KR" sz="2400">
                <a:latin typeface="Calibri" panose="020F0502020204030204" pitchFamily="34" charset="0"/>
                <a:cs typeface="Calibri" panose="020F0502020204030204" pitchFamily="34" charset="0"/>
              </a:endParaRPr>
            </a:p>
          </p:txBody>
        </p:sp>
        <p:sp>
          <p:nvSpPr>
            <p:cNvPr id="94" name="Rectangle 65">
              <a:extLst>
                <a:ext uri="{FF2B5EF4-FFF2-40B4-BE49-F238E27FC236}">
                  <a16:creationId xmlns:a16="http://schemas.microsoft.com/office/drawing/2014/main" id="{54D53155-808F-BAF5-7388-AE6269E32E96}"/>
                </a:ext>
              </a:extLst>
            </p:cNvPr>
            <p:cNvSpPr/>
            <p:nvPr/>
          </p:nvSpPr>
          <p:spPr>
            <a:xfrm>
              <a:off x="6130205" y="2992141"/>
              <a:ext cx="1681200" cy="324000"/>
            </a:xfrm>
            <a:prstGeom prst="rect">
              <a:avLst/>
            </a:prstGeom>
            <a:solidFill>
              <a:srgbClr val="284780"/>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K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a:solidFill>
                    <a:schemeClr val="bg1"/>
                  </a:solidFill>
                  <a:latin typeface="Calibri" panose="020F0502020204030204" pitchFamily="34" charset="0"/>
                  <a:cs typeface="Calibri" panose="020F0502020204030204" pitchFamily="34" charset="0"/>
                </a:rPr>
                <a:t>kernel</a:t>
              </a:r>
              <a:endParaRPr lang="en-KR" sz="2200">
                <a:solidFill>
                  <a:schemeClr val="bg1"/>
                </a:solidFill>
                <a:latin typeface="Calibri" panose="020F0502020204030204" pitchFamily="34" charset="0"/>
                <a:cs typeface="Calibri" panose="020F0502020204030204" pitchFamily="34" charset="0"/>
              </a:endParaRPr>
            </a:p>
          </p:txBody>
        </p:sp>
        <p:sp>
          <p:nvSpPr>
            <p:cNvPr id="95" name="다이아몬드 94">
              <a:extLst>
                <a:ext uri="{FF2B5EF4-FFF2-40B4-BE49-F238E27FC236}">
                  <a16:creationId xmlns:a16="http://schemas.microsoft.com/office/drawing/2014/main" id="{5E876497-E0AD-3E83-C268-0A4C563C857A}"/>
                </a:ext>
              </a:extLst>
            </p:cNvPr>
            <p:cNvSpPr/>
            <p:nvPr/>
          </p:nvSpPr>
          <p:spPr>
            <a:xfrm>
              <a:off x="6112540" y="3699591"/>
              <a:ext cx="1716530" cy="632308"/>
            </a:xfrm>
            <a:prstGeom prst="diamond">
              <a:avLst/>
            </a:prstGeom>
            <a:solidFill>
              <a:schemeClr val="accent4">
                <a:lumMod val="40000"/>
                <a:lumOff val="60000"/>
              </a:schemeClr>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58"/>
              <a:r>
                <a:rPr lang="en-US" altLang="ko-KR" sz="2000">
                  <a:solidFill>
                    <a:srgbClr val="000000"/>
                  </a:solidFill>
                  <a:latin typeface="Calibri" panose="020F0502020204030204" pitchFamily="34" charset="0"/>
                  <a:cs typeface="Calibri" panose="020F0502020204030204" pitchFamily="34" charset="0"/>
                </a:rPr>
                <a:t>while</a:t>
              </a:r>
              <a:endParaRPr lang="ko-KR" altLang="en-US" sz="2000">
                <a:solidFill>
                  <a:srgbClr val="000000"/>
                </a:solidFill>
                <a:latin typeface="Calibri" panose="020F0502020204030204" pitchFamily="34" charset="0"/>
                <a:cs typeface="Calibri" panose="020F0502020204030204" pitchFamily="34" charset="0"/>
              </a:endParaRPr>
            </a:p>
          </p:txBody>
        </p:sp>
        <p:sp>
          <p:nvSpPr>
            <p:cNvPr id="29" name="이등변 삼각형 31">
              <a:extLst>
                <a:ext uri="{FF2B5EF4-FFF2-40B4-BE49-F238E27FC236}">
                  <a16:creationId xmlns:a16="http://schemas.microsoft.com/office/drawing/2014/main" id="{E21F54F9-E6D7-96A6-5C09-02C515564E9F}"/>
                </a:ext>
              </a:extLst>
            </p:cNvPr>
            <p:cNvSpPr/>
            <p:nvPr/>
          </p:nvSpPr>
          <p:spPr>
            <a:xfrm rot="5400000">
              <a:off x="6869570" y="2717238"/>
              <a:ext cx="94555" cy="94670"/>
            </a:xfrm>
            <a:prstGeom prst="triangle">
              <a:avLst/>
            </a:prstGeom>
            <a:solidFill>
              <a:srgbClr val="0000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grpSp>
      <p:sp>
        <p:nvSpPr>
          <p:cNvPr id="6" name="TextBox 5">
            <a:extLst>
              <a:ext uri="{FF2B5EF4-FFF2-40B4-BE49-F238E27FC236}">
                <a16:creationId xmlns:a16="http://schemas.microsoft.com/office/drawing/2014/main" id="{A1E95DC9-36D0-36E5-1C39-043361388703}"/>
              </a:ext>
            </a:extLst>
          </p:cNvPr>
          <p:cNvSpPr txBox="1"/>
          <p:nvPr/>
        </p:nvSpPr>
        <p:spPr>
          <a:xfrm>
            <a:off x="-102542" y="5097177"/>
            <a:ext cx="12397083" cy="1254956"/>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anchor="ctr">
            <a:noAutofit/>
          </a:bodyPr>
          <a:lstStyle/>
          <a:p>
            <a:pPr algn="ctr"/>
            <a:r>
              <a:rPr lang="en-US" altLang="ko-KR" sz="3000" b="1">
                <a:solidFill>
                  <a:srgbClr val="1A1A1A"/>
                </a:solidFill>
                <a:latin typeface="나눔스퀘어 ExtraBold" panose="020B0600000101010101" pitchFamily="50" charset="-127"/>
                <a:ea typeface="나눔스퀘어 ExtraBold" panose="020B0600000101010101" pitchFamily="50" charset="-127"/>
                <a:cs typeface="Arial" panose="020B0604020202020204" pitchFamily="34" charset="0"/>
              </a:rPr>
              <a:t>Better performance but with </a:t>
            </a:r>
            <a:r>
              <a:rPr lang="en-US" altLang="ko-KR" sz="3000" b="1">
                <a:solidFill>
                  <a:srgbClr val="C00000"/>
                </a:solidFill>
                <a:latin typeface="나눔스퀘어 ExtraBold" panose="020B0600000101010101" pitchFamily="50" charset="-127"/>
                <a:ea typeface="나눔스퀘어 ExtraBold" panose="020B0600000101010101" pitchFamily="50" charset="-127"/>
                <a:cs typeface="Arial" panose="020B0604020202020204" pitchFamily="34" charset="0"/>
              </a:rPr>
              <a:t>degraded programmability</a:t>
            </a:r>
            <a:r>
              <a:rPr lang="en-US" altLang="ko-KR" sz="3000" b="1">
                <a:solidFill>
                  <a:srgbClr val="1A1A1A"/>
                </a:solidFill>
                <a:latin typeface="나눔스퀘어 ExtraBold" panose="020B0600000101010101" pitchFamily="50" charset="-127"/>
                <a:ea typeface="나눔스퀘어 ExtraBold" panose="020B0600000101010101" pitchFamily="50" charset="-127"/>
                <a:cs typeface="Arial" panose="020B0604020202020204" pitchFamily="34" charset="0"/>
              </a:rPr>
              <a:t>!</a:t>
            </a:r>
          </a:p>
        </p:txBody>
      </p:sp>
      <p:cxnSp>
        <p:nvCxnSpPr>
          <p:cNvPr id="15" name="직선 연결선 14">
            <a:extLst>
              <a:ext uri="{FF2B5EF4-FFF2-40B4-BE49-F238E27FC236}">
                <a16:creationId xmlns:a16="http://schemas.microsoft.com/office/drawing/2014/main" id="{A81CD1C8-5246-EE3D-D7F7-9FBBC0AB2D7B}"/>
              </a:ext>
            </a:extLst>
          </p:cNvPr>
          <p:cNvCxnSpPr>
            <a:cxnSpLocks/>
          </p:cNvCxnSpPr>
          <p:nvPr/>
        </p:nvCxnSpPr>
        <p:spPr>
          <a:xfrm>
            <a:off x="4863372" y="2569876"/>
            <a:ext cx="651603" cy="0"/>
          </a:xfrm>
          <a:prstGeom prst="line">
            <a:avLst/>
          </a:prstGeom>
          <a:ln w="5715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6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350"/>
                                        <p:tgtEl>
                                          <p:spTgt spid="6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350"/>
                                        <p:tgtEl>
                                          <p:spTgt spid="9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3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91" grpId="0"/>
      <p:bldP spid="91" grpId="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57D145-1FB4-2568-45CA-FB2ADDB20375}"/>
              </a:ext>
            </a:extLst>
          </p:cNvPr>
          <p:cNvSpPr>
            <a:spLocks noGrp="1"/>
          </p:cNvSpPr>
          <p:nvPr>
            <p:ph type="title"/>
          </p:nvPr>
        </p:nvSpPr>
        <p:spPr/>
        <p:txBody>
          <a:bodyPr/>
          <a:lstStyle/>
          <a:p>
            <a:r>
              <a:rPr kumimoji="1" lang="en-US" altLang="ko-KR" spc="-150"/>
              <a:t>Programming Model Requirements for M</a:t>
            </a:r>
            <a:r>
              <a:rPr kumimoji="1" lang="en-US" altLang="ko-KR" spc="-150" baseline="30000"/>
              <a:t>2</a:t>
            </a:r>
            <a:r>
              <a:rPr kumimoji="1" lang="en-US" altLang="ko-KR" spc="-150"/>
              <a:t>NDP</a:t>
            </a:r>
            <a:endParaRPr kumimoji="1" lang="ko-KR" altLang="en-US" spc="-150"/>
          </a:p>
        </p:txBody>
      </p:sp>
      <p:sp>
        <p:nvSpPr>
          <p:cNvPr id="3" name="텍스트 개체 틀 2">
            <a:extLst>
              <a:ext uri="{FF2B5EF4-FFF2-40B4-BE49-F238E27FC236}">
                <a16:creationId xmlns:a16="http://schemas.microsoft.com/office/drawing/2014/main" id="{1196BE96-7C44-FE6F-4A6C-66C1909B30A0}"/>
              </a:ext>
            </a:extLst>
          </p:cNvPr>
          <p:cNvSpPr>
            <a:spLocks noGrp="1"/>
          </p:cNvSpPr>
          <p:nvPr>
            <p:ph type="body" idx="1"/>
          </p:nvPr>
        </p:nvSpPr>
        <p:spPr/>
        <p:txBody>
          <a:bodyPr/>
          <a:lstStyle/>
          <a:p>
            <a:pPr marL="457200" indent="-457200">
              <a:buClr>
                <a:schemeClr val="tx1"/>
              </a:buClr>
              <a:buAutoNum type="arabicPeriod"/>
            </a:pPr>
            <a:r>
              <a:rPr kumimoji="1" lang="en-US" altLang="ko-KR"/>
              <a:t>Performant inter-kernel control flow support with good programmability</a:t>
            </a:r>
          </a:p>
          <a:p>
            <a:pPr marL="457200" indent="-457200">
              <a:buAutoNum type="arabicPeriod"/>
            </a:pPr>
            <a:endParaRPr kumimoji="1" lang="en-US" altLang="ko-KR" sz="3200"/>
          </a:p>
          <a:p>
            <a:pPr marL="457200" indent="-457200">
              <a:buClr>
                <a:schemeClr val="tx1"/>
              </a:buClr>
              <a:buAutoNum type="arabicPeriod"/>
            </a:pPr>
            <a:r>
              <a:rPr kumimoji="1" lang="en-US" altLang="ko-KR"/>
              <a:t>Unified abstraction for M</a:t>
            </a:r>
            <a:r>
              <a:rPr kumimoji="1" lang="en-US" altLang="ko-KR" baseline="30000"/>
              <a:t>2</a:t>
            </a:r>
            <a:r>
              <a:rPr kumimoji="1" lang="en-US" altLang="ko-KR"/>
              <a:t>NDP-specific architectural features</a:t>
            </a:r>
          </a:p>
          <a:p>
            <a:pPr lvl="1">
              <a:buClr>
                <a:schemeClr val="tx1"/>
              </a:buClr>
            </a:pPr>
            <a:r>
              <a:rPr kumimoji="1" lang="en-US" altLang="ko-KR"/>
              <a:t>E.g., </a:t>
            </a:r>
            <a:r>
              <a:rPr kumimoji="1" lang="el-GR" altLang="ko-KR"/>
              <a:t>μ</a:t>
            </a:r>
            <a:r>
              <a:rPr kumimoji="1" lang="en-US" altLang="ko-KR"/>
              <a:t>thread pool region, scratchpad memory</a:t>
            </a:r>
          </a:p>
          <a:p>
            <a:pPr marL="457200" indent="-457200">
              <a:buAutoNum type="arabicPeriod"/>
            </a:pPr>
            <a:endParaRPr kumimoji="1" lang="en-US" altLang="ko-KR" sz="3200"/>
          </a:p>
          <a:p>
            <a:pPr marL="457200" indent="-457200">
              <a:buClr>
                <a:schemeClr val="tx1"/>
              </a:buClr>
              <a:buFont typeface="Wingdings" panose="05000000000000000000" pitchFamily="2" charset="2"/>
              <a:buAutoNum type="arabicPeriod"/>
            </a:pPr>
            <a:r>
              <a:rPr kumimoji="1" lang="en-US" altLang="ko-KR"/>
              <a:t>Effective support for writing vectorized NDP kernels</a:t>
            </a:r>
          </a:p>
          <a:p>
            <a:pPr lvl="1">
              <a:buClr>
                <a:schemeClr val="tx1"/>
              </a:buClr>
            </a:pPr>
            <a:r>
              <a:rPr kumimoji="1" lang="en-US" altLang="ko-KR"/>
              <a:t>E.g., built-in methods for accessing mapped data from a </a:t>
            </a:r>
            <a:r>
              <a:rPr kumimoji="1" lang="el-GR" altLang="ko-KR"/>
              <a:t>μ</a:t>
            </a:r>
            <a:r>
              <a:rPr kumimoji="1" lang="en-US" altLang="ko-KR"/>
              <a:t>thread</a:t>
            </a:r>
          </a:p>
        </p:txBody>
      </p:sp>
      <p:sp>
        <p:nvSpPr>
          <p:cNvPr id="4" name="슬라이드 번호 개체 틀 3">
            <a:extLst>
              <a:ext uri="{FF2B5EF4-FFF2-40B4-BE49-F238E27FC236}">
                <a16:creationId xmlns:a16="http://schemas.microsoft.com/office/drawing/2014/main" id="{099DC083-9A57-BB84-E465-86DCA827BE57}"/>
              </a:ext>
            </a:extLst>
          </p:cNvPr>
          <p:cNvSpPr>
            <a:spLocks noGrp="1"/>
          </p:cNvSpPr>
          <p:nvPr>
            <p:ph type="sldNum" idx="12"/>
          </p:nvPr>
        </p:nvSpPr>
        <p:spPr/>
        <p:txBody>
          <a:bodyPr/>
          <a:lstStyle/>
          <a:p>
            <a:fld id="{11471D13-A809-49ED-9C29-402759C12C88}" type="slidenum">
              <a:rPr lang="ko-KR" altLang="en-US" smtClean="0"/>
              <a:t>6</a:t>
            </a:fld>
            <a:endParaRPr lang="ko-KR" altLang="en-US"/>
          </a:p>
        </p:txBody>
      </p:sp>
      <p:sp>
        <p:nvSpPr>
          <p:cNvPr id="6" name="TextBox 5">
            <a:extLst>
              <a:ext uri="{FF2B5EF4-FFF2-40B4-BE49-F238E27FC236}">
                <a16:creationId xmlns:a16="http://schemas.microsoft.com/office/drawing/2014/main" id="{E6F2DE26-BC09-2A7B-1851-5F17A2FC9B82}"/>
              </a:ext>
            </a:extLst>
          </p:cNvPr>
          <p:cNvSpPr txBox="1"/>
          <p:nvPr/>
        </p:nvSpPr>
        <p:spPr>
          <a:xfrm>
            <a:off x="998220" y="1812072"/>
            <a:ext cx="10005060" cy="461665"/>
          </a:xfrm>
          <a:prstGeom prst="rect">
            <a:avLst/>
          </a:prstGeom>
          <a:noFill/>
        </p:spPr>
        <p:txBody>
          <a:bodyPr wrap="square">
            <a:spAutoFit/>
          </a:bodyPr>
          <a:lstStyle/>
          <a:p>
            <a:r>
              <a:rPr lang="en-US" altLang="ko-KR" sz="2400" dirty="0">
                <a:solidFill>
                  <a:schemeClr val="accent2"/>
                </a:solidFill>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n-US" altLang="ko-KR" sz="2400" b="1" dirty="0">
                <a:solidFill>
                  <a:schemeClr val="accent2"/>
                </a:solidFill>
                <a:latin typeface="D2Coding" panose="020B0609020101020101" pitchFamily="49" charset="-127"/>
                <a:ea typeface="D2Coding" panose="020B0609020101020101" pitchFamily="49" charset="-127"/>
                <a:cs typeface="Roboto" panose="02000000000000000000" pitchFamily="2" charset="0"/>
                <a:sym typeface="Wingdings" pitchFamily="2" charset="2"/>
              </a:rPr>
              <a:t>device_main()</a:t>
            </a:r>
            <a:r>
              <a:rPr lang="en-US" altLang="ko-KR" sz="2400" b="1" dirty="0">
                <a:solidFill>
                  <a:schemeClr val="accent2"/>
                </a:solidFill>
                <a:latin typeface="Roboto" panose="02000000000000000000" pitchFamily="2" charset="0"/>
                <a:ea typeface="Roboto" panose="02000000000000000000" pitchFamily="2" charset="0"/>
                <a:cs typeface="Roboto" panose="02000000000000000000" pitchFamily="2" charset="0"/>
                <a:sym typeface="Wingdings" pitchFamily="2" charset="2"/>
              </a:rPr>
              <a:t> for intuitive, device-driven inter-kernel control flow</a:t>
            </a:r>
            <a:endParaRPr lang="ko-KR" altLang="en-US" sz="2400" dirty="0">
              <a:latin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A69C8B05-05F3-FC6A-0BCD-7C735D113C43}"/>
              </a:ext>
            </a:extLst>
          </p:cNvPr>
          <p:cNvSpPr txBox="1"/>
          <p:nvPr/>
        </p:nvSpPr>
        <p:spPr>
          <a:xfrm>
            <a:off x="998220" y="3306546"/>
            <a:ext cx="9304020" cy="461665"/>
          </a:xfrm>
          <a:prstGeom prst="rect">
            <a:avLst/>
          </a:prstGeom>
          <a:noFill/>
        </p:spPr>
        <p:txBody>
          <a:bodyPr wrap="square">
            <a:spAutoFit/>
          </a:bodyPr>
          <a:lstStyle/>
          <a:p>
            <a:r>
              <a:rPr lang="en-US" altLang="ko-KR" sz="2400">
                <a:solidFill>
                  <a:schemeClr val="accent2"/>
                </a:solidFill>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n-US" altLang="ko-KR" sz="2400" b="1">
                <a:solidFill>
                  <a:schemeClr val="accent2"/>
                </a:solidFill>
                <a:latin typeface="Roboto" panose="02000000000000000000" pitchFamily="2" charset="0"/>
                <a:ea typeface="Roboto" panose="02000000000000000000" pitchFamily="2" charset="0"/>
                <a:cs typeface="Roboto" panose="02000000000000000000" pitchFamily="2" charset="0"/>
                <a:sym typeface="Wingdings" pitchFamily="2" charset="2"/>
              </a:rPr>
              <a:t>Task abstraction with C++ class</a:t>
            </a:r>
            <a:endParaRPr lang="ko-KR" altLang="en-US" sz="2400">
              <a:latin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3471F246-A33F-9035-238B-2B2931C7888C}"/>
              </a:ext>
            </a:extLst>
          </p:cNvPr>
          <p:cNvSpPr txBox="1"/>
          <p:nvPr/>
        </p:nvSpPr>
        <p:spPr>
          <a:xfrm>
            <a:off x="998220" y="4799589"/>
            <a:ext cx="9304020" cy="461665"/>
          </a:xfrm>
          <a:prstGeom prst="rect">
            <a:avLst/>
          </a:prstGeom>
          <a:noFill/>
        </p:spPr>
        <p:txBody>
          <a:bodyPr wrap="square">
            <a:spAutoFit/>
          </a:bodyPr>
          <a:lstStyle/>
          <a:p>
            <a:r>
              <a:rPr lang="en-US" altLang="ko-KR" sz="2400">
                <a:solidFill>
                  <a:schemeClr val="accent2"/>
                </a:solidFill>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n-US" altLang="ko-KR" sz="2400" b="1">
                <a:solidFill>
                  <a:schemeClr val="accent2"/>
                </a:solidFill>
                <a:latin typeface="Roboto" panose="02000000000000000000" pitchFamily="2" charset="0"/>
                <a:ea typeface="Roboto" panose="02000000000000000000" pitchFamily="2" charset="0"/>
                <a:cs typeface="Roboto" panose="02000000000000000000" pitchFamily="2" charset="0"/>
                <a:sym typeface="Wingdings" pitchFamily="2" charset="2"/>
              </a:rPr>
              <a:t>Extended Google’s Highway SIMD library</a:t>
            </a:r>
            <a:endParaRPr lang="ko-KR" altLang="en-US" sz="2400">
              <a:latin typeface="Roboto" panose="02000000000000000000" pitchFamily="2" charset="0"/>
              <a:cs typeface="Roboto" panose="02000000000000000000" pitchFamily="2" charset="0"/>
            </a:endParaRPr>
          </a:p>
        </p:txBody>
      </p:sp>
      <p:sp>
        <p:nvSpPr>
          <p:cNvPr id="15" name="TextBox 14">
            <a:extLst>
              <a:ext uri="{FF2B5EF4-FFF2-40B4-BE49-F238E27FC236}">
                <a16:creationId xmlns:a16="http://schemas.microsoft.com/office/drawing/2014/main" id="{37126013-BF53-FEBA-D6C8-A4755BDB7CE5}"/>
              </a:ext>
            </a:extLst>
          </p:cNvPr>
          <p:cNvSpPr txBox="1"/>
          <p:nvPr/>
        </p:nvSpPr>
        <p:spPr>
          <a:xfrm>
            <a:off x="719065" y="2238545"/>
            <a:ext cx="8385629" cy="523220"/>
          </a:xfrm>
          <a:prstGeom prst="rect">
            <a:avLst/>
          </a:prstGeom>
          <a:noFill/>
        </p:spPr>
        <p:txBody>
          <a:bodyPr wrap="none" rtlCol="0">
            <a:spAutoFit/>
          </a:bodyPr>
          <a:lstStyle/>
          <a:p>
            <a:pPr algn="l"/>
            <a:r>
              <a:rPr lang="en-US" altLang="ko-KR" sz="2800" b="1" i="1">
                <a:solidFill>
                  <a:schemeClr val="tx1"/>
                </a:solidFill>
                <a:latin typeface="Roboto" panose="02000000000000000000" pitchFamily="2" charset="0"/>
                <a:ea typeface="Roboto" panose="02000000000000000000" pitchFamily="2" charset="0"/>
                <a:cs typeface="Roboto" panose="02000000000000000000" pitchFamily="2" charset="0"/>
              </a:rPr>
              <a:t>Arachne</a:t>
            </a:r>
            <a:r>
              <a:rPr lang="en-US" altLang="ko-KR" sz="2800" b="1">
                <a:solidFill>
                  <a:schemeClr val="tx1"/>
                </a:solidFill>
                <a:latin typeface="Roboto" panose="02000000000000000000" pitchFamily="2" charset="0"/>
                <a:ea typeface="Roboto" panose="02000000000000000000" pitchFamily="2" charset="0"/>
                <a:cs typeface="Roboto" panose="02000000000000000000" pitchFamily="2" charset="0"/>
              </a:rPr>
              <a:t>: proposed programming model for M</a:t>
            </a:r>
            <a:r>
              <a:rPr lang="en-US" altLang="ko-KR" sz="2800" b="1" baseline="30000">
                <a:solidFill>
                  <a:schemeClr val="tx1"/>
                </a:solidFill>
                <a:latin typeface="Roboto" panose="02000000000000000000" pitchFamily="2" charset="0"/>
                <a:ea typeface="Roboto" panose="02000000000000000000" pitchFamily="2" charset="0"/>
                <a:cs typeface="Roboto" panose="02000000000000000000" pitchFamily="2" charset="0"/>
              </a:rPr>
              <a:t>2</a:t>
            </a:r>
            <a:r>
              <a:rPr lang="en-US" altLang="ko-KR" sz="2800" b="1">
                <a:solidFill>
                  <a:schemeClr val="tx1"/>
                </a:solidFill>
                <a:latin typeface="Roboto" panose="02000000000000000000" pitchFamily="2" charset="0"/>
                <a:ea typeface="Roboto" panose="02000000000000000000" pitchFamily="2" charset="0"/>
                <a:cs typeface="Roboto" panose="02000000000000000000" pitchFamily="2" charset="0"/>
              </a:rPr>
              <a:t>NDP</a:t>
            </a:r>
            <a:endParaRPr lang="ko-KR" altLang="en-US" sz="2800" b="1">
              <a:solidFill>
                <a:schemeClr val="tx1"/>
              </a:solidFill>
              <a:latin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728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
                                            <p:txEl>
                                              <p:pRg st="0" end="0"/>
                                            </p:txEl>
                                          </p:spTgt>
                                        </p:tgtEl>
                                      </p:cBhvr>
                                    </p:animEffect>
                                    <p:set>
                                      <p:cBhvr>
                                        <p:cTn id="35" dur="1" fill="hold">
                                          <p:stCondLst>
                                            <p:cond delay="499"/>
                                          </p:stCondLst>
                                        </p:cTn>
                                        <p:tgtEl>
                                          <p:spTgt spid="3">
                                            <p:txEl>
                                              <p:pRg st="0" end="0"/>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
                                            <p:txEl>
                                              <p:pRg st="2" end="2"/>
                                            </p:txEl>
                                          </p:spTgt>
                                        </p:tgtEl>
                                      </p:cBhvr>
                                    </p:animEffect>
                                    <p:set>
                                      <p:cBhvr>
                                        <p:cTn id="38" dur="1" fill="hold">
                                          <p:stCondLst>
                                            <p:cond delay="499"/>
                                          </p:stCondLst>
                                        </p:cTn>
                                        <p:tgtEl>
                                          <p:spTgt spid="3">
                                            <p:txEl>
                                              <p:pRg st="2" end="2"/>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
                                            <p:txEl>
                                              <p:pRg st="3" end="3"/>
                                            </p:txEl>
                                          </p:spTgt>
                                        </p:tgtEl>
                                      </p:cBhvr>
                                    </p:animEffect>
                                    <p:set>
                                      <p:cBhvr>
                                        <p:cTn id="41" dur="1" fill="hold">
                                          <p:stCondLst>
                                            <p:cond delay="499"/>
                                          </p:stCondLst>
                                        </p:cTn>
                                        <p:tgtEl>
                                          <p:spTgt spid="3">
                                            <p:txEl>
                                              <p:pRg st="3" end="3"/>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
                                            <p:txEl>
                                              <p:pRg st="5" end="5"/>
                                            </p:txEl>
                                          </p:spTgt>
                                        </p:tgtEl>
                                      </p:cBhvr>
                                    </p:animEffect>
                                    <p:set>
                                      <p:cBhvr>
                                        <p:cTn id="44" dur="1" fill="hold">
                                          <p:stCondLst>
                                            <p:cond delay="499"/>
                                          </p:stCondLst>
                                        </p:cTn>
                                        <p:tgtEl>
                                          <p:spTgt spid="3">
                                            <p:txEl>
                                              <p:pRg st="5" end="5"/>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
                                            <p:txEl>
                                              <p:pRg st="6" end="6"/>
                                            </p:txEl>
                                          </p:spTgt>
                                        </p:tgtEl>
                                      </p:cBhvr>
                                    </p:animEffect>
                                    <p:set>
                                      <p:cBhvr>
                                        <p:cTn id="47" dur="1" fill="hold">
                                          <p:stCondLst>
                                            <p:cond delay="499"/>
                                          </p:stCondLst>
                                        </p:cTn>
                                        <p:tgtEl>
                                          <p:spTgt spid="3">
                                            <p:txEl>
                                              <p:pRg st="6" end="6"/>
                                            </p:txEl>
                                          </p:spTgt>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1.45833E-6 -3.33333E-6 L -1.45833E-6 -0.15115 " pathEditMode="relative" rAng="0" ptsTypes="AA">
                                      <p:cBhvr>
                                        <p:cTn id="49" dur="1000" fill="hold"/>
                                        <p:tgtEl>
                                          <p:spTgt spid="8"/>
                                        </p:tgtEl>
                                        <p:attrNameLst>
                                          <p:attrName>ppt_x</p:attrName>
                                          <p:attrName>ppt_y</p:attrName>
                                        </p:attrNameLst>
                                      </p:cBhvr>
                                      <p:rCtr x="0" y="-7569"/>
                                    </p:animMotion>
                                  </p:childTnLst>
                                </p:cTn>
                              </p:par>
                              <p:par>
                                <p:cTn id="50" presetID="42" presetClass="path" presetSubtype="0" accel="50000" decel="50000" fill="hold" grpId="1" nodeType="withEffect">
                                  <p:stCondLst>
                                    <p:cond delay="0"/>
                                  </p:stCondLst>
                                  <p:childTnLst>
                                    <p:animMotion origin="layout" path="M 2.5E-6 4.81481E-6 L 2.5E-6 0.15023 " pathEditMode="relative" rAng="0" ptsTypes="AA">
                                      <p:cBhvr>
                                        <p:cTn id="51" dur="1000" fill="hold"/>
                                        <p:tgtEl>
                                          <p:spTgt spid="6"/>
                                        </p:tgtEl>
                                        <p:attrNameLst>
                                          <p:attrName>ppt_x</p:attrName>
                                          <p:attrName>ppt_y</p:attrName>
                                        </p:attrNameLst>
                                      </p:cBhvr>
                                      <p:rCtr x="0" y="7500"/>
                                    </p:animMotion>
                                  </p:childTnLst>
                                </p:cTn>
                              </p:par>
                              <p:par>
                                <p:cTn id="52" presetID="10" presetClass="entr" presetSubtype="0" fill="hold" grpId="0" nodeType="withEffect">
                                  <p:stCondLst>
                                    <p:cond delay="10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P spid="6" grpId="0"/>
      <p:bldP spid="6" grpId="1"/>
      <p:bldP spid="7" grpId="0"/>
      <p:bldP spid="8" grpId="0"/>
      <p:bldP spid="8"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6B8D-0EFB-A185-30A0-C8AF828D53F8}"/>
            </a:ext>
          </a:extLst>
        </p:cNvPr>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2EBE398A-5248-6AE1-7F25-0BC5AB8123CA}"/>
              </a:ext>
            </a:extLst>
          </p:cNvPr>
          <p:cNvSpPr>
            <a:spLocks noGrp="1"/>
          </p:cNvSpPr>
          <p:nvPr>
            <p:ph type="body" idx="1"/>
          </p:nvPr>
        </p:nvSpPr>
        <p:spPr>
          <a:xfrm>
            <a:off x="609600" y="1286934"/>
            <a:ext cx="11468100" cy="5410851"/>
          </a:xfrm>
        </p:spPr>
        <p:txBody>
          <a:bodyPr/>
          <a:lstStyle/>
          <a:p>
            <a:pPr>
              <a:buClr>
                <a:schemeClr val="tx1"/>
              </a:buClr>
            </a:pPr>
            <a:r>
              <a:rPr lang="ko-KR" altLang="ko-KR" dirty="0">
                <a:latin typeface="D2Coding" panose="020B0609020101020101" pitchFamily="49" charset="-127"/>
                <a:ea typeface="D2Coding" panose="020B0609020101020101" pitchFamily="49" charset="-127"/>
              </a:rPr>
              <a:t>device_main()</a:t>
            </a:r>
            <a:r>
              <a:rPr lang="ko-KR" altLang="ko-KR" dirty="0"/>
              <a:t> </a:t>
            </a:r>
            <a:r>
              <a:rPr lang="ko-KR" altLang="ko-KR" dirty="0" err="1"/>
              <a:t>intuitively</a:t>
            </a:r>
            <a:r>
              <a:rPr lang="ko-KR" altLang="ko-KR" dirty="0"/>
              <a:t> </a:t>
            </a:r>
            <a:r>
              <a:rPr lang="ko-KR" altLang="ko-KR" dirty="0" err="1"/>
              <a:t>expresses</a:t>
            </a:r>
            <a:r>
              <a:rPr lang="ko-KR" altLang="ko-KR" dirty="0"/>
              <a:t> </a:t>
            </a:r>
            <a:r>
              <a:rPr lang="ko-KR" altLang="ko-KR" dirty="0" err="1"/>
              <a:t>inter-kernel</a:t>
            </a:r>
            <a:r>
              <a:rPr lang="ko-KR" altLang="ko-KR" dirty="0"/>
              <a:t> </a:t>
            </a:r>
            <a:r>
              <a:rPr lang="ko-KR" altLang="ko-KR" dirty="0" err="1"/>
              <a:t>control</a:t>
            </a:r>
            <a:r>
              <a:rPr lang="ko-KR" altLang="ko-KR" dirty="0"/>
              <a:t> </a:t>
            </a:r>
            <a:r>
              <a:rPr lang="ko-KR" altLang="ko-KR" dirty="0" err="1"/>
              <a:t>flow</a:t>
            </a:r>
            <a:endParaRPr lang="ko-KR" altLang="ko-KR" dirty="0"/>
          </a:p>
          <a:p>
            <a:pPr lvl="1">
              <a:buClr>
                <a:schemeClr val="tx1"/>
              </a:buClr>
            </a:pPr>
            <a:r>
              <a:rPr lang="en-US" altLang="ko-KR" dirty="0"/>
              <a:t>Analogous to </a:t>
            </a:r>
            <a:r>
              <a:rPr lang="en-US" altLang="ko-KR" b="1" dirty="0"/>
              <a:t>C/C++ </a:t>
            </a:r>
            <a:r>
              <a:rPr lang="en-US" altLang="ko-KR" b="1" dirty="0">
                <a:latin typeface="D2Coding" panose="020B0609020101020101" pitchFamily="49" charset="-127"/>
                <a:ea typeface="D2Coding" panose="020B0609020101020101" pitchFamily="49" charset="-127"/>
              </a:rPr>
              <a:t>main()</a:t>
            </a:r>
            <a:r>
              <a:rPr lang="en-US" altLang="ko-KR" dirty="0"/>
              <a:t> except that it runs </a:t>
            </a:r>
            <a:r>
              <a:rPr lang="en-US" altLang="ko-KR" b="1" dirty="0"/>
              <a:t>entirely on the device</a:t>
            </a:r>
          </a:p>
          <a:p>
            <a:pPr lvl="1">
              <a:buClr>
                <a:schemeClr val="tx1"/>
              </a:buClr>
            </a:pPr>
            <a:r>
              <a:rPr lang="en-US" altLang="ko-KR" dirty="0"/>
              <a:t>Executed on a lightweight core in the NDP controller</a:t>
            </a:r>
            <a:endParaRPr lang="ko-KR" altLang="en-US" dirty="0"/>
          </a:p>
        </p:txBody>
      </p:sp>
      <p:sp>
        <p:nvSpPr>
          <p:cNvPr id="34" name="사각형: 모서리가 접힌 도형 33">
            <a:extLst>
              <a:ext uri="{FF2B5EF4-FFF2-40B4-BE49-F238E27FC236}">
                <a16:creationId xmlns:a16="http://schemas.microsoft.com/office/drawing/2014/main" id="{091A5B60-E25B-3725-7549-13985EFAA9DC}"/>
              </a:ext>
            </a:extLst>
          </p:cNvPr>
          <p:cNvSpPr/>
          <p:nvPr/>
        </p:nvSpPr>
        <p:spPr>
          <a:xfrm>
            <a:off x="6709916" y="3206768"/>
            <a:ext cx="3143758" cy="2628884"/>
          </a:xfrm>
          <a:prstGeom prst="foldedCorner">
            <a:avLst>
              <a:gd name="adj" fmla="val 14738"/>
            </a:avLst>
          </a:prstGeom>
          <a:solidFill>
            <a:schemeClr val="bg1">
              <a:lumMod val="95000"/>
            </a:schemeClr>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5" name="TextBox 34">
            <a:extLst>
              <a:ext uri="{FF2B5EF4-FFF2-40B4-BE49-F238E27FC236}">
                <a16:creationId xmlns:a16="http://schemas.microsoft.com/office/drawing/2014/main" id="{47B420BD-B146-28DA-7F26-D41465200F67}"/>
              </a:ext>
            </a:extLst>
          </p:cNvPr>
          <p:cNvSpPr txBox="1"/>
          <p:nvPr/>
        </p:nvSpPr>
        <p:spPr>
          <a:xfrm>
            <a:off x="6722094" y="3221388"/>
            <a:ext cx="3046329" cy="2554545"/>
          </a:xfrm>
          <a:prstGeom prst="rect">
            <a:avLst/>
          </a:prstGeom>
          <a:noFill/>
        </p:spPr>
        <p:txBody>
          <a:bodyPr wrap="square" rtlCol="0">
            <a:spAutoFit/>
          </a:bodyPr>
          <a:lstStyle/>
          <a:p>
            <a:pPr algn="l"/>
            <a:r>
              <a:rPr lang="en-US" altLang="ko-KR" sz="2000" b="1">
                <a:solidFill>
                  <a:srgbClr val="00B050"/>
                </a:solidFill>
                <a:latin typeface="D2Coding" panose="020B0609020101020101" pitchFamily="49" charset="-127"/>
                <a:ea typeface="D2Coding" panose="020B0609020101020101" pitchFamily="49" charset="-127"/>
              </a:rPr>
              <a:t>device_main</a:t>
            </a:r>
            <a:r>
              <a:rPr lang="en-US" altLang="ko-KR" sz="2000">
                <a:latin typeface="D2Coding" panose="020B0609020101020101" pitchFamily="49" charset="-127"/>
                <a:ea typeface="D2Coding" panose="020B0609020101020101" pitchFamily="49" charset="-127"/>
              </a:rPr>
              <a:t>(...) {</a:t>
            </a:r>
          </a:p>
          <a:p>
            <a:pPr algn="l"/>
            <a:r>
              <a:rPr lang="en-US" altLang="ko-KR" sz="2000">
                <a:latin typeface="D2Coding" panose="020B0609020101020101" pitchFamily="49" charset="-127"/>
                <a:ea typeface="D2Coding" panose="020B0609020101020101" pitchFamily="49" charset="-127"/>
              </a:rPr>
              <a:t>  ...</a:t>
            </a:r>
          </a:p>
          <a:p>
            <a:pPr algn="l"/>
            <a:r>
              <a:rPr lang="en-US" altLang="ko-KR" sz="2000">
                <a:latin typeface="D2Coding" panose="020B0609020101020101" pitchFamily="49" charset="-127"/>
                <a:ea typeface="D2Coding" panose="020B0609020101020101" pitchFamily="49" charset="-127"/>
              </a:rPr>
              <a:t>  </a:t>
            </a:r>
            <a:r>
              <a:rPr lang="en-US" altLang="ko-KR" sz="2000">
                <a:solidFill>
                  <a:schemeClr val="accent2"/>
                </a:solidFill>
                <a:latin typeface="D2Coding" panose="020B0609020101020101" pitchFamily="49" charset="-127"/>
                <a:ea typeface="D2Coding" panose="020B0609020101020101" pitchFamily="49" charset="-127"/>
              </a:rPr>
              <a:t>do</a:t>
            </a:r>
            <a:r>
              <a:rPr lang="en-US" altLang="ko-KR" sz="2000">
                <a:latin typeface="D2Coding" panose="020B0609020101020101" pitchFamily="49" charset="-127"/>
                <a:ea typeface="D2Coding" panose="020B0609020101020101" pitchFamily="49" charset="-127"/>
              </a:rPr>
              <a:t> {</a:t>
            </a:r>
          </a:p>
          <a:p>
            <a:pPr algn="l"/>
            <a:r>
              <a:rPr lang="en-US" altLang="ko-KR" sz="2000">
                <a:latin typeface="D2Coding" panose="020B0609020101020101" pitchFamily="49" charset="-127"/>
                <a:ea typeface="D2Coding" panose="020B0609020101020101" pitchFamily="49" charset="-127"/>
              </a:rPr>
              <a:t>    </a:t>
            </a:r>
            <a:r>
              <a:rPr lang="en-US" altLang="ko-KR" sz="2000" err="1">
                <a:latin typeface="D2Coding" panose="020B0609020101020101" pitchFamily="49" charset="-127"/>
                <a:ea typeface="D2Coding" panose="020B0609020101020101" pitchFamily="49" charset="-127"/>
              </a:rPr>
              <a:t>cond</a:t>
            </a:r>
            <a:r>
              <a:rPr lang="en-US" altLang="ko-KR" sz="2000">
                <a:latin typeface="D2Coding" panose="020B0609020101020101" pitchFamily="49" charset="-127"/>
                <a:ea typeface="D2Coding" panose="020B0609020101020101" pitchFamily="49" charset="-127"/>
              </a:rPr>
              <a:t> = </a:t>
            </a:r>
            <a:r>
              <a:rPr lang="en-US" altLang="ko-KR" sz="2000">
                <a:solidFill>
                  <a:schemeClr val="accent2"/>
                </a:solidFill>
                <a:latin typeface="D2Coding" panose="020B0609020101020101" pitchFamily="49" charset="-127"/>
                <a:ea typeface="D2Coding" panose="020B0609020101020101" pitchFamily="49" charset="-127"/>
              </a:rPr>
              <a:t>false</a:t>
            </a:r>
            <a:r>
              <a:rPr lang="en-US" altLang="ko-KR" sz="2000">
                <a:latin typeface="D2Coding" panose="020B0609020101020101" pitchFamily="49" charset="-127"/>
                <a:ea typeface="D2Coding" panose="020B0609020101020101" pitchFamily="49" charset="-127"/>
              </a:rPr>
              <a:t>;</a:t>
            </a:r>
          </a:p>
          <a:p>
            <a:pPr algn="l"/>
            <a:r>
              <a:rPr lang="en-US" altLang="ko-KR" sz="2000">
                <a:latin typeface="D2Coding" panose="020B0609020101020101" pitchFamily="49" charset="-127"/>
                <a:ea typeface="D2Coding" panose="020B0609020101020101" pitchFamily="49" charset="-127"/>
              </a:rPr>
              <a:t>    </a:t>
            </a:r>
            <a:r>
              <a:rPr lang="en-US" altLang="ko-KR" sz="2000">
                <a:solidFill>
                  <a:srgbClr val="0070C0"/>
                </a:solidFill>
                <a:latin typeface="D2Coding" panose="020B0609020101020101" pitchFamily="49" charset="-127"/>
                <a:ea typeface="D2Coding" panose="020B0609020101020101" pitchFamily="49" charset="-127"/>
              </a:rPr>
              <a:t>kernel</a:t>
            </a:r>
            <a:r>
              <a:rPr lang="en-US" altLang="ko-KR" sz="2000">
                <a:latin typeface="D2Coding" panose="020B0609020101020101" pitchFamily="49" charset="-127"/>
                <a:ea typeface="D2Coding" panose="020B0609020101020101" pitchFamily="49" charset="-127"/>
              </a:rPr>
              <a:t>(</a:t>
            </a:r>
            <a:r>
              <a:rPr lang="en-US" altLang="ko-KR" sz="2000" err="1">
                <a:latin typeface="D2Coding" panose="020B0609020101020101" pitchFamily="49" charset="-127"/>
                <a:ea typeface="D2Coding" panose="020B0609020101020101" pitchFamily="49" charset="-127"/>
              </a:rPr>
              <a:t>cond</a:t>
            </a:r>
            <a:r>
              <a:rPr lang="en-US" altLang="ko-KR" sz="2000">
                <a:latin typeface="D2Coding" panose="020B0609020101020101" pitchFamily="49" charset="-127"/>
                <a:ea typeface="D2Coding" panose="020B0609020101020101" pitchFamily="49" charset="-127"/>
              </a:rPr>
              <a:t>, ...);</a:t>
            </a:r>
          </a:p>
          <a:p>
            <a:pPr algn="l"/>
            <a:r>
              <a:rPr lang="en-US" altLang="ko-KR" sz="2000">
                <a:latin typeface="D2Coding" panose="020B0609020101020101" pitchFamily="49" charset="-127"/>
                <a:ea typeface="D2Coding" panose="020B0609020101020101" pitchFamily="49" charset="-127"/>
              </a:rPr>
              <a:t>  } </a:t>
            </a:r>
            <a:r>
              <a:rPr lang="en-US" altLang="ko-KR" sz="2000">
                <a:solidFill>
                  <a:schemeClr val="accent2"/>
                </a:solidFill>
                <a:latin typeface="D2Coding" panose="020B0609020101020101" pitchFamily="49" charset="-127"/>
                <a:ea typeface="D2Coding" panose="020B0609020101020101" pitchFamily="49" charset="-127"/>
              </a:rPr>
              <a:t>while</a:t>
            </a:r>
            <a:r>
              <a:rPr lang="en-US" altLang="ko-KR" sz="2000">
                <a:latin typeface="D2Coding" panose="020B0609020101020101" pitchFamily="49" charset="-127"/>
                <a:ea typeface="D2Coding" panose="020B0609020101020101" pitchFamily="49" charset="-127"/>
              </a:rPr>
              <a:t> (</a:t>
            </a:r>
            <a:r>
              <a:rPr lang="en-US" altLang="ko-KR" sz="2000" err="1">
                <a:latin typeface="D2Coding" panose="020B0609020101020101" pitchFamily="49" charset="-127"/>
                <a:ea typeface="D2Coding" panose="020B0609020101020101" pitchFamily="49" charset="-127"/>
              </a:rPr>
              <a:t>cond</a:t>
            </a:r>
            <a:r>
              <a:rPr lang="en-US" altLang="ko-KR" sz="2000">
                <a:latin typeface="D2Coding" panose="020B0609020101020101" pitchFamily="49" charset="-127"/>
                <a:ea typeface="D2Coding" panose="020B0609020101020101" pitchFamily="49" charset="-127"/>
              </a:rPr>
              <a:t>);</a:t>
            </a:r>
          </a:p>
          <a:p>
            <a:pPr algn="l"/>
            <a:r>
              <a:rPr lang="en-US" altLang="ko-KR" sz="2000">
                <a:latin typeface="D2Coding" panose="020B0609020101020101" pitchFamily="49" charset="-127"/>
                <a:ea typeface="D2Coding" panose="020B0609020101020101" pitchFamily="49" charset="-127"/>
              </a:rPr>
              <a:t>  ...</a:t>
            </a:r>
          </a:p>
          <a:p>
            <a:pPr algn="l"/>
            <a:r>
              <a:rPr lang="en-US" altLang="ko-KR" sz="2000">
                <a:latin typeface="D2Coding" panose="020B0609020101020101" pitchFamily="49" charset="-127"/>
                <a:ea typeface="D2Coding" panose="020B0609020101020101" pitchFamily="49" charset="-127"/>
              </a:rPr>
              <a:t>}</a:t>
            </a:r>
            <a:endParaRPr lang="ko-KR" altLang="en-US" sz="2000">
              <a:latin typeface="D2Coding" panose="020B0609020101020101" pitchFamily="49" charset="-127"/>
              <a:ea typeface="D2Coding" panose="020B0609020101020101" pitchFamily="49" charset="-127"/>
            </a:endParaRPr>
          </a:p>
        </p:txBody>
      </p:sp>
      <p:sp>
        <p:nvSpPr>
          <p:cNvPr id="2" name="제목 1">
            <a:extLst>
              <a:ext uri="{FF2B5EF4-FFF2-40B4-BE49-F238E27FC236}">
                <a16:creationId xmlns:a16="http://schemas.microsoft.com/office/drawing/2014/main" id="{596A6CF6-6D21-95E9-FD27-D474295AE38E}"/>
              </a:ext>
            </a:extLst>
          </p:cNvPr>
          <p:cNvSpPr>
            <a:spLocks noGrp="1"/>
          </p:cNvSpPr>
          <p:nvPr>
            <p:ph type="title"/>
          </p:nvPr>
        </p:nvSpPr>
        <p:spPr>
          <a:xfrm>
            <a:off x="609599" y="347358"/>
            <a:ext cx="11468101" cy="783989"/>
          </a:xfrm>
        </p:spPr>
        <p:txBody>
          <a:bodyPr/>
          <a:lstStyle/>
          <a:p>
            <a:r>
              <a:rPr lang="en-US" altLang="ko-KR" spc="-150"/>
              <a:t>Device-Driven Inter-Kernel Control Flow in Arachne</a:t>
            </a:r>
            <a:endParaRPr lang="ko-KR" altLang="en-US" spc="-150"/>
          </a:p>
        </p:txBody>
      </p:sp>
      <p:sp>
        <p:nvSpPr>
          <p:cNvPr id="4" name="슬라이드 번호 개체 틀 3">
            <a:extLst>
              <a:ext uri="{FF2B5EF4-FFF2-40B4-BE49-F238E27FC236}">
                <a16:creationId xmlns:a16="http://schemas.microsoft.com/office/drawing/2014/main" id="{C495E2F4-CB80-4832-326C-E0D7FC4CAAE1}"/>
              </a:ext>
            </a:extLst>
          </p:cNvPr>
          <p:cNvSpPr>
            <a:spLocks noGrp="1"/>
          </p:cNvSpPr>
          <p:nvPr>
            <p:ph type="sldNum" idx="12"/>
          </p:nvPr>
        </p:nvSpPr>
        <p:spPr/>
        <p:txBody>
          <a:bodyPr/>
          <a:lstStyle/>
          <a:p>
            <a:fld id="{11471D13-A809-49ED-9C29-402759C12C88}" type="slidenum">
              <a:rPr lang="ko-KR" altLang="en-US" smtClean="0"/>
              <a:t>7</a:t>
            </a:fld>
            <a:endParaRPr lang="ko-KR" altLang="en-US"/>
          </a:p>
        </p:txBody>
      </p:sp>
      <p:sp>
        <p:nvSpPr>
          <p:cNvPr id="10" name="사각형: 둥근 모서리 59">
            <a:extLst>
              <a:ext uri="{FF2B5EF4-FFF2-40B4-BE49-F238E27FC236}">
                <a16:creationId xmlns:a16="http://schemas.microsoft.com/office/drawing/2014/main" id="{9A81AACF-B7DB-D3AC-D099-0F2D9F5B81BD}"/>
              </a:ext>
            </a:extLst>
          </p:cNvPr>
          <p:cNvSpPr/>
          <p:nvPr/>
        </p:nvSpPr>
        <p:spPr>
          <a:xfrm>
            <a:off x="3118256" y="3406784"/>
            <a:ext cx="3050868" cy="2263766"/>
          </a:xfrm>
          <a:prstGeom prst="roundRect">
            <a:avLst>
              <a:gd name="adj" fmla="val 2266"/>
            </a:avLst>
          </a:prstGeom>
          <a:solidFill>
            <a:schemeClr val="bg1">
              <a:lumMod val="95000"/>
            </a:schemeClr>
          </a:solidFill>
          <a:ln w="28575">
            <a:solidFill>
              <a:srgbClr val="000000"/>
            </a:solidFill>
          </a:ln>
          <a:effectLst/>
        </p:spPr>
        <p:style>
          <a:lnRef idx="1">
            <a:schemeClr val="accent3"/>
          </a:lnRef>
          <a:fillRef idx="3">
            <a:schemeClr val="accent3"/>
          </a:fillRef>
          <a:effectRef idx="2">
            <a:schemeClr val="accent3"/>
          </a:effectRef>
          <a:fontRef idx="minor">
            <a:schemeClr val="lt1"/>
          </a:fontRef>
        </p:style>
        <p:txBody>
          <a:bodyPr vert="horz" lIns="0" tIns="0" rIns="0" bIns="0" rtlCol="0" anchor="ctr"/>
          <a:lstStyle/>
          <a:p>
            <a:pPr algn="ctr"/>
            <a:endParaRPr kumimoji="1" lang="ko-KR" altLang="en-US" sz="2000">
              <a:solidFill>
                <a:sysClr val="windowText" lastClr="000000"/>
              </a:solidFill>
              <a:latin typeface="Calibri" panose="020F0502020204030204" pitchFamily="34" charset="0"/>
              <a:cs typeface="Calibri" panose="020F0502020204030204" pitchFamily="34" charset="0"/>
            </a:endParaRPr>
          </a:p>
        </p:txBody>
      </p:sp>
      <p:sp>
        <p:nvSpPr>
          <p:cNvPr id="11" name="직사각형 10">
            <a:extLst>
              <a:ext uri="{FF2B5EF4-FFF2-40B4-BE49-F238E27FC236}">
                <a16:creationId xmlns:a16="http://schemas.microsoft.com/office/drawing/2014/main" id="{22930C63-A67D-7D65-FC37-F31613931DD4}"/>
              </a:ext>
            </a:extLst>
          </p:cNvPr>
          <p:cNvSpPr/>
          <p:nvPr/>
        </p:nvSpPr>
        <p:spPr>
          <a:xfrm>
            <a:off x="3197730" y="3490524"/>
            <a:ext cx="2891920" cy="1608526"/>
          </a:xfrm>
          <a:prstGeom prst="rect">
            <a:avLst/>
          </a:prstGeom>
          <a:solidFill>
            <a:srgbClr val="D4D7E0"/>
          </a:solidFill>
          <a:ln w="19050" cap="flat" cmpd="sng" algn="ctr">
            <a:solidFill>
              <a:srgbClr val="000000"/>
            </a:solidFill>
            <a:prstDash val="solid"/>
            <a:miter lim="800000"/>
          </a:ln>
          <a:effectLst/>
        </p:spPr>
        <p:txBody>
          <a:bodyPr vert="horz" lIns="0" tIns="0" rIns="0" bIns="0" rtlCol="0" anchor="t"/>
          <a:lstStyle/>
          <a:p>
            <a:pPr algn="ctr"/>
            <a:endParaRPr kumimoji="1" lang="ko-KR" altLang="en-US" sz="200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9D0D789-B716-BA9E-5FDC-750EBD04965B}"/>
              </a:ext>
            </a:extLst>
          </p:cNvPr>
          <p:cNvSpPr txBox="1"/>
          <p:nvPr/>
        </p:nvSpPr>
        <p:spPr>
          <a:xfrm>
            <a:off x="4402234" y="4294787"/>
            <a:ext cx="466655" cy="400113"/>
          </a:xfrm>
          <a:prstGeom prst="rect">
            <a:avLst/>
          </a:prstGeom>
          <a:noFill/>
          <a:effectLst/>
        </p:spPr>
        <p:txBody>
          <a:bodyPr wrap="square" rtlCol="0">
            <a:spAutoFit/>
          </a:bodyPr>
          <a:lstStyle/>
          <a:p>
            <a:pPr algn="ctr"/>
            <a:r>
              <a:rPr lang="en-US" altLang="ko-KR" sz="2000">
                <a:latin typeface="Calibri" panose="020F0502020204030204" pitchFamily="34" charset="0"/>
                <a:ea typeface="Roboto" panose="02000000000000000000" pitchFamily="2" charset="0"/>
                <a:cs typeface="Calibri" panose="020F0502020204030204" pitchFamily="34" charset="0"/>
              </a:rPr>
              <a:t>…</a:t>
            </a:r>
            <a:endParaRPr lang="ko-KR" altLang="en-US" sz="2000">
              <a:latin typeface="Calibri" panose="020F0502020204030204" pitchFamily="34" charset="0"/>
              <a:cs typeface="Calibri" panose="020F0502020204030204" pitchFamily="34" charset="0"/>
            </a:endParaRPr>
          </a:p>
        </p:txBody>
      </p:sp>
      <p:sp>
        <p:nvSpPr>
          <p:cNvPr id="15" name="직사각형 14">
            <a:extLst>
              <a:ext uri="{FF2B5EF4-FFF2-40B4-BE49-F238E27FC236}">
                <a16:creationId xmlns:a16="http://schemas.microsoft.com/office/drawing/2014/main" id="{F53E6A06-60F7-A736-AB7C-9F7177AADB3A}"/>
              </a:ext>
            </a:extLst>
          </p:cNvPr>
          <p:cNvSpPr/>
          <p:nvPr/>
        </p:nvSpPr>
        <p:spPr>
          <a:xfrm>
            <a:off x="3276696" y="4121724"/>
            <a:ext cx="1125538" cy="882076"/>
          </a:xfrm>
          <a:prstGeom prst="rect">
            <a:avLst/>
          </a:prstGeom>
          <a:solidFill>
            <a:srgbClr val="203864"/>
          </a:solidFill>
          <a:ln>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lstStyle/>
          <a:p>
            <a:pPr algn="ctr">
              <a:lnSpc>
                <a:spcPct val="80000"/>
              </a:lnSpc>
            </a:pPr>
            <a:r>
              <a:rPr lang="en-US" altLang="ko-KR" sz="2400">
                <a:solidFill>
                  <a:schemeClr val="bg1"/>
                </a:solidFill>
                <a:latin typeface="Calibri" panose="020F0502020204030204" pitchFamily="34" charset="0"/>
                <a:ea typeface="Roboto" panose="02000000000000000000" pitchFamily="2" charset="0"/>
                <a:cs typeface="Calibri" panose="020F0502020204030204" pitchFamily="34" charset="0"/>
              </a:rPr>
              <a:t>NDP</a:t>
            </a:r>
          </a:p>
          <a:p>
            <a:pPr algn="ctr">
              <a:lnSpc>
                <a:spcPct val="80000"/>
              </a:lnSpc>
            </a:pPr>
            <a:r>
              <a:rPr lang="en-US" altLang="ko-KR" sz="2400">
                <a:solidFill>
                  <a:schemeClr val="bg1"/>
                </a:solidFill>
                <a:latin typeface="Calibri" panose="020F0502020204030204" pitchFamily="34" charset="0"/>
                <a:ea typeface="Roboto" panose="02000000000000000000" pitchFamily="2" charset="0"/>
                <a:cs typeface="Calibri" panose="020F0502020204030204" pitchFamily="34" charset="0"/>
              </a:rPr>
              <a:t>core</a:t>
            </a:r>
            <a:endParaRPr lang="ko-KR" altLang="en-US" sz="2400">
              <a:solidFill>
                <a:schemeClr val="bg1"/>
              </a:solidFill>
              <a:latin typeface="Calibri" panose="020F0502020204030204" pitchFamily="34" charset="0"/>
              <a:cs typeface="Calibri" panose="020F0502020204030204" pitchFamily="34" charset="0"/>
            </a:endParaRPr>
          </a:p>
        </p:txBody>
      </p:sp>
      <p:sp>
        <p:nvSpPr>
          <p:cNvPr id="16" name="직사각형 15">
            <a:extLst>
              <a:ext uri="{FF2B5EF4-FFF2-40B4-BE49-F238E27FC236}">
                <a16:creationId xmlns:a16="http://schemas.microsoft.com/office/drawing/2014/main" id="{7347D76B-F170-C44C-A77E-514589169117}"/>
              </a:ext>
            </a:extLst>
          </p:cNvPr>
          <p:cNvSpPr/>
          <p:nvPr/>
        </p:nvSpPr>
        <p:spPr>
          <a:xfrm>
            <a:off x="3275633" y="5193102"/>
            <a:ext cx="1126601" cy="396000"/>
          </a:xfrm>
          <a:prstGeom prst="rect">
            <a:avLst/>
          </a:prstGeom>
          <a:solidFill>
            <a:srgbClr val="D9D9D9"/>
          </a:solidFill>
          <a:ln w="19050">
            <a:solidFill>
              <a:srgbClr val="000000"/>
            </a:solidFill>
          </a:ln>
          <a:effectLst/>
        </p:spPr>
        <p:style>
          <a:lnRef idx="1">
            <a:schemeClr val="accent6"/>
          </a:lnRef>
          <a:fillRef idx="3">
            <a:schemeClr val="accent6"/>
          </a:fillRef>
          <a:effectRef idx="2">
            <a:schemeClr val="accent6"/>
          </a:effectRef>
          <a:fontRef idx="minor">
            <a:schemeClr val="lt1"/>
          </a:fontRef>
        </p:style>
        <p:txBody>
          <a:bodyPr vert="horz" lIns="0" tIns="36000" rIns="0" bIns="0" rtlCol="0" anchor="ctr"/>
          <a:lstStyle/>
          <a:p>
            <a:pPr algn="ctr">
              <a:lnSpc>
                <a:spcPct val="80000"/>
              </a:lnSpc>
            </a:pPr>
            <a:r>
              <a:rPr kumimoji="1" lang="en-US" altLang="ko-KR" sz="2000">
                <a:solidFill>
                  <a:sysClr val="windowText" lastClr="000000"/>
                </a:solidFill>
                <a:latin typeface="Calibri" panose="020F0502020204030204" pitchFamily="34" charset="0"/>
                <a:ea typeface="Roboto" panose="02000000000000000000" pitchFamily="2" charset="0"/>
                <a:cs typeface="Calibri" panose="020F0502020204030204" pitchFamily="34" charset="0"/>
              </a:rPr>
              <a:t>Memory</a:t>
            </a:r>
            <a:endParaRPr kumimoji="1" lang="ko-KR" altLang="en-US" sz="2000">
              <a:solidFill>
                <a:schemeClr val="bg1"/>
              </a:solidFill>
              <a:latin typeface="Calibri" panose="020F0502020204030204" pitchFamily="34" charset="0"/>
              <a:cs typeface="Calibri" panose="020F0502020204030204" pitchFamily="34" charset="0"/>
            </a:endParaRPr>
          </a:p>
        </p:txBody>
      </p:sp>
      <p:sp>
        <p:nvSpPr>
          <p:cNvPr id="17" name="직사각형 16">
            <a:extLst>
              <a:ext uri="{FF2B5EF4-FFF2-40B4-BE49-F238E27FC236}">
                <a16:creationId xmlns:a16="http://schemas.microsoft.com/office/drawing/2014/main" id="{A737CF2A-C9B0-4CC8-C1F0-397DC08648E4}"/>
              </a:ext>
            </a:extLst>
          </p:cNvPr>
          <p:cNvSpPr/>
          <p:nvPr/>
        </p:nvSpPr>
        <p:spPr>
          <a:xfrm>
            <a:off x="4869652" y="5192915"/>
            <a:ext cx="1135084" cy="396000"/>
          </a:xfrm>
          <a:prstGeom prst="rect">
            <a:avLst/>
          </a:prstGeom>
          <a:solidFill>
            <a:srgbClr val="D9D9D9"/>
          </a:solidFill>
          <a:ln w="19050">
            <a:solidFill>
              <a:srgbClr val="000000"/>
            </a:solidFill>
          </a:ln>
          <a:effectLst/>
        </p:spPr>
        <p:style>
          <a:lnRef idx="1">
            <a:schemeClr val="accent6"/>
          </a:lnRef>
          <a:fillRef idx="3">
            <a:schemeClr val="accent6"/>
          </a:fillRef>
          <a:effectRef idx="2">
            <a:schemeClr val="accent6"/>
          </a:effectRef>
          <a:fontRef idx="minor">
            <a:schemeClr val="lt1"/>
          </a:fontRef>
        </p:style>
        <p:txBody>
          <a:bodyPr vert="horz" lIns="0" tIns="36000" rIns="0" bIns="0" rtlCol="0" anchor="ctr"/>
          <a:lstStyle/>
          <a:p>
            <a:pPr algn="ctr">
              <a:lnSpc>
                <a:spcPct val="80000"/>
              </a:lnSpc>
            </a:pPr>
            <a:r>
              <a:rPr kumimoji="1" lang="en-US" altLang="ko-KR" sz="2000">
                <a:solidFill>
                  <a:sysClr val="windowText" lastClr="000000"/>
                </a:solidFill>
                <a:latin typeface="Calibri" panose="020F0502020204030204" pitchFamily="34" charset="0"/>
                <a:ea typeface="Roboto" panose="02000000000000000000" pitchFamily="2" charset="0"/>
                <a:cs typeface="Calibri" panose="020F0502020204030204" pitchFamily="34" charset="0"/>
              </a:rPr>
              <a:t>Memory</a:t>
            </a:r>
            <a:endParaRPr kumimoji="1" lang="ko-KR" altLang="en-US" sz="200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503628F-A162-5856-262F-1A6D0D6A0CD7}"/>
              </a:ext>
            </a:extLst>
          </p:cNvPr>
          <p:cNvSpPr txBox="1"/>
          <p:nvPr/>
        </p:nvSpPr>
        <p:spPr>
          <a:xfrm>
            <a:off x="4402234" y="5125059"/>
            <a:ext cx="466655" cy="400110"/>
          </a:xfrm>
          <a:prstGeom prst="rect">
            <a:avLst/>
          </a:prstGeom>
          <a:noFill/>
          <a:effectLst/>
        </p:spPr>
        <p:txBody>
          <a:bodyPr wrap="square" rtlCol="0">
            <a:spAutoFit/>
          </a:bodyPr>
          <a:lstStyle/>
          <a:p>
            <a:pPr algn="ctr"/>
            <a:r>
              <a:rPr lang="en-US" altLang="ko-KR" sz="2000">
                <a:latin typeface="Calibri" panose="020F0502020204030204" pitchFamily="34" charset="0"/>
                <a:ea typeface="Roboto" panose="02000000000000000000" pitchFamily="2" charset="0"/>
                <a:cs typeface="Calibri" panose="020F0502020204030204" pitchFamily="34" charset="0"/>
              </a:rPr>
              <a:t>…</a:t>
            </a:r>
            <a:endParaRPr lang="ko-KR" altLang="en-US" sz="2000">
              <a:latin typeface="Calibri" panose="020F0502020204030204" pitchFamily="34" charset="0"/>
              <a:cs typeface="Calibri" panose="020F0502020204030204" pitchFamily="34" charset="0"/>
            </a:endParaRPr>
          </a:p>
        </p:txBody>
      </p:sp>
      <p:sp>
        <p:nvSpPr>
          <p:cNvPr id="19" name="직사각형 18">
            <a:extLst>
              <a:ext uri="{FF2B5EF4-FFF2-40B4-BE49-F238E27FC236}">
                <a16:creationId xmlns:a16="http://schemas.microsoft.com/office/drawing/2014/main" id="{07D844A0-65FD-6F0A-B898-81D74D6EAECC}"/>
              </a:ext>
            </a:extLst>
          </p:cNvPr>
          <p:cNvSpPr/>
          <p:nvPr/>
        </p:nvSpPr>
        <p:spPr>
          <a:xfrm>
            <a:off x="3279826" y="3576257"/>
            <a:ext cx="2729488" cy="432000"/>
          </a:xfrm>
          <a:prstGeom prst="rect">
            <a:avLst/>
          </a:prstGeom>
          <a:solidFill>
            <a:srgbClr val="3B67B7"/>
          </a:solidFill>
          <a:ln>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rtlCol="0" anchor="ctr" anchorCtr="0"/>
          <a:lstStyle/>
          <a:p>
            <a:pPr>
              <a:lnSpc>
                <a:spcPct val="80000"/>
              </a:lnSpc>
            </a:pPr>
            <a:r>
              <a:rPr lang="en-US" altLang="ko-KR" sz="2400">
                <a:solidFill>
                  <a:schemeClr val="bg1"/>
                </a:solidFill>
                <a:latin typeface="Calibri" panose="020F0502020204030204" pitchFamily="34" charset="0"/>
                <a:ea typeface="Roboto" panose="02000000000000000000" pitchFamily="2" charset="0"/>
                <a:cs typeface="Calibri" panose="020F0502020204030204" pitchFamily="34" charset="0"/>
              </a:rPr>
              <a:t> </a:t>
            </a:r>
            <a:r>
              <a:rPr lang="en-US" altLang="ko-KR">
                <a:solidFill>
                  <a:schemeClr val="bg1"/>
                </a:solidFill>
                <a:latin typeface="Calibri" panose="020F0502020204030204" pitchFamily="34" charset="0"/>
                <a:ea typeface="Roboto" panose="02000000000000000000" pitchFamily="2" charset="0"/>
                <a:cs typeface="Calibri" panose="020F0502020204030204" pitchFamily="34" charset="0"/>
              </a:rPr>
              <a:t> </a:t>
            </a:r>
            <a:r>
              <a:rPr lang="en-US" altLang="ko-KR" sz="2400">
                <a:solidFill>
                  <a:schemeClr val="bg1"/>
                </a:solidFill>
                <a:latin typeface="Calibri" panose="020F0502020204030204" pitchFamily="34" charset="0"/>
                <a:ea typeface="Roboto" panose="02000000000000000000" pitchFamily="2" charset="0"/>
                <a:cs typeface="Calibri" panose="020F0502020204030204" pitchFamily="34" charset="0"/>
              </a:rPr>
              <a:t>NDP controller</a:t>
            </a:r>
            <a:endParaRPr lang="ko-KR" altLang="en-US" sz="2400">
              <a:solidFill>
                <a:schemeClr val="bg1"/>
              </a:solidFill>
              <a:latin typeface="Calibri" panose="020F0502020204030204" pitchFamily="34" charset="0"/>
              <a:cs typeface="Calibri" panose="020F0502020204030204" pitchFamily="34" charset="0"/>
            </a:endParaRPr>
          </a:p>
        </p:txBody>
      </p:sp>
      <p:sp>
        <p:nvSpPr>
          <p:cNvPr id="20" name="직사각형 19">
            <a:extLst>
              <a:ext uri="{FF2B5EF4-FFF2-40B4-BE49-F238E27FC236}">
                <a16:creationId xmlns:a16="http://schemas.microsoft.com/office/drawing/2014/main" id="{B2CDEF3A-20E2-EB55-C1CD-1F92BAEF04DD}"/>
              </a:ext>
            </a:extLst>
          </p:cNvPr>
          <p:cNvSpPr/>
          <p:nvPr/>
        </p:nvSpPr>
        <p:spPr>
          <a:xfrm>
            <a:off x="4869651" y="4121723"/>
            <a:ext cx="1125538" cy="882076"/>
          </a:xfrm>
          <a:prstGeom prst="rect">
            <a:avLst/>
          </a:prstGeom>
          <a:solidFill>
            <a:srgbClr val="203864"/>
          </a:solidFill>
          <a:ln>
            <a:solidFill>
              <a:srgbClr val="000000"/>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lstStyle/>
          <a:p>
            <a:pPr algn="ctr">
              <a:lnSpc>
                <a:spcPct val="80000"/>
              </a:lnSpc>
            </a:pPr>
            <a:r>
              <a:rPr lang="en-US" altLang="ko-KR" sz="2400">
                <a:solidFill>
                  <a:schemeClr val="bg1"/>
                </a:solidFill>
                <a:latin typeface="Calibri" panose="020F0502020204030204" pitchFamily="34" charset="0"/>
                <a:ea typeface="Roboto" panose="02000000000000000000" pitchFamily="2" charset="0"/>
                <a:cs typeface="Calibri" panose="020F0502020204030204" pitchFamily="34" charset="0"/>
              </a:rPr>
              <a:t>NDP</a:t>
            </a:r>
          </a:p>
          <a:p>
            <a:pPr algn="ctr">
              <a:lnSpc>
                <a:spcPct val="80000"/>
              </a:lnSpc>
            </a:pPr>
            <a:r>
              <a:rPr lang="en-US" altLang="ko-KR" sz="2400">
                <a:solidFill>
                  <a:schemeClr val="bg1"/>
                </a:solidFill>
                <a:latin typeface="Calibri" panose="020F0502020204030204" pitchFamily="34" charset="0"/>
                <a:ea typeface="Roboto" panose="02000000000000000000" pitchFamily="2" charset="0"/>
                <a:cs typeface="Calibri" panose="020F0502020204030204" pitchFamily="34" charset="0"/>
              </a:rPr>
              <a:t>core</a:t>
            </a:r>
            <a:endParaRPr lang="ko-KR" altLang="en-US" sz="2400">
              <a:solidFill>
                <a:schemeClr val="bg1"/>
              </a:solidFill>
              <a:latin typeface="Calibri" panose="020F0502020204030204" pitchFamily="34" charset="0"/>
              <a:cs typeface="Calibri" panose="020F0502020204030204" pitchFamily="34" charset="0"/>
            </a:endParaRPr>
          </a:p>
        </p:txBody>
      </p:sp>
      <p:sp>
        <p:nvSpPr>
          <p:cNvPr id="21" name="직사각형 20">
            <a:extLst>
              <a:ext uri="{FF2B5EF4-FFF2-40B4-BE49-F238E27FC236}">
                <a16:creationId xmlns:a16="http://schemas.microsoft.com/office/drawing/2014/main" id="{328D49FC-7DEC-CDB5-E8F8-EE2701EEAB94}"/>
              </a:ext>
            </a:extLst>
          </p:cNvPr>
          <p:cNvSpPr/>
          <p:nvPr/>
        </p:nvSpPr>
        <p:spPr>
          <a:xfrm>
            <a:off x="5303415" y="3625850"/>
            <a:ext cx="657246" cy="330229"/>
          </a:xfrm>
          <a:prstGeom prst="rect">
            <a:avLst/>
          </a:prstGeom>
          <a:solidFill>
            <a:srgbClr val="C9D6ED"/>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ko-KR" sz="2000">
                <a:solidFill>
                  <a:srgbClr val="000000"/>
                </a:solidFill>
                <a:latin typeface="Calibri" panose="020F0502020204030204" pitchFamily="34" charset="0"/>
                <a:ea typeface="Calibri" panose="020F0502020204030204" pitchFamily="34" charset="0"/>
                <a:cs typeface="Calibri" panose="020F0502020204030204" pitchFamily="34" charset="0"/>
              </a:rPr>
              <a:t>Core</a:t>
            </a:r>
            <a:endParaRPr lang="ko-KR" altLang="en-US" sz="2000">
              <a:solidFill>
                <a:srgbClr val="000000"/>
              </a:solidFill>
              <a:latin typeface="Calibri" panose="020F0502020204030204" pitchFamily="34" charset="0"/>
              <a:cs typeface="Calibri" panose="020F0502020204030204" pitchFamily="34" charset="0"/>
            </a:endParaRPr>
          </a:p>
        </p:txBody>
      </p:sp>
      <p:cxnSp>
        <p:nvCxnSpPr>
          <p:cNvPr id="28" name="직선 연결선 27">
            <a:extLst>
              <a:ext uri="{FF2B5EF4-FFF2-40B4-BE49-F238E27FC236}">
                <a16:creationId xmlns:a16="http://schemas.microsoft.com/office/drawing/2014/main" id="{BED09450-AD39-0E56-2CC2-CE3C43086D00}"/>
              </a:ext>
            </a:extLst>
          </p:cNvPr>
          <p:cNvCxnSpPr>
            <a:cxnSpLocks/>
          </p:cNvCxnSpPr>
          <p:nvPr/>
        </p:nvCxnSpPr>
        <p:spPr>
          <a:xfrm flipV="1">
            <a:off x="5962650" y="3206768"/>
            <a:ext cx="747266" cy="425432"/>
          </a:xfrm>
          <a:prstGeom prst="line">
            <a:avLst/>
          </a:prstGeom>
          <a:ln w="28575">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7A8FE087-FB0A-71F6-8C38-108783BFC0EC}"/>
              </a:ext>
            </a:extLst>
          </p:cNvPr>
          <p:cNvCxnSpPr>
            <a:cxnSpLocks/>
          </p:cNvCxnSpPr>
          <p:nvPr/>
        </p:nvCxnSpPr>
        <p:spPr>
          <a:xfrm>
            <a:off x="5956300" y="3956050"/>
            <a:ext cx="743856" cy="1880062"/>
          </a:xfrm>
          <a:prstGeom prst="line">
            <a:avLst/>
          </a:prstGeom>
          <a:ln w="28575">
            <a:solidFill>
              <a:srgbClr val="0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직선 연결선[R] 146">
            <a:extLst>
              <a:ext uri="{FF2B5EF4-FFF2-40B4-BE49-F238E27FC236}">
                <a16:creationId xmlns:a16="http://schemas.microsoft.com/office/drawing/2014/main" id="{8D4EC515-B9B6-B6AB-A9F9-F90104AC86EC}"/>
              </a:ext>
            </a:extLst>
          </p:cNvPr>
          <p:cNvCxnSpPr>
            <a:cxnSpLocks/>
          </p:cNvCxnSpPr>
          <p:nvPr/>
        </p:nvCxnSpPr>
        <p:spPr>
          <a:xfrm>
            <a:off x="2277766" y="3794076"/>
            <a:ext cx="997867" cy="0"/>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sp>
        <p:nvSpPr>
          <p:cNvPr id="27" name="TextBox 515">
            <a:extLst>
              <a:ext uri="{FF2B5EF4-FFF2-40B4-BE49-F238E27FC236}">
                <a16:creationId xmlns:a16="http://schemas.microsoft.com/office/drawing/2014/main" id="{09D1E975-140C-D687-A2E1-0D524504D9CB}"/>
              </a:ext>
            </a:extLst>
          </p:cNvPr>
          <p:cNvSpPr txBox="1"/>
          <p:nvPr/>
        </p:nvSpPr>
        <p:spPr>
          <a:xfrm>
            <a:off x="1526676" y="3653239"/>
            <a:ext cx="741330" cy="302840"/>
          </a:xfrm>
          <a:prstGeom prst="rect">
            <a:avLst/>
          </a:prstGeom>
          <a:noFill/>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kumimoji="1" lang="en-US" altLang="en-US" sz="2400">
                <a:solidFill>
                  <a:srgbClr val="000000"/>
                </a:solidFill>
                <a:latin typeface="Calibri" panose="020F0502020204030204" pitchFamily="34" charset="0"/>
                <a:ea typeface="Roboto" panose="02000000000000000000" pitchFamily="2" charset="0"/>
                <a:cs typeface="Calibri" panose="020F0502020204030204" pitchFamily="34" charset="0"/>
              </a:rPr>
              <a:t>Host</a:t>
            </a:r>
            <a:endParaRPr kumimoji="1" lang="ko-Kore-KR" altLang="en-US" sz="2400">
              <a:solidFill>
                <a:srgbClr val="000000"/>
              </a:solidFill>
              <a:latin typeface="Calibri" panose="020F0502020204030204" pitchFamily="34" charset="0"/>
              <a:cs typeface="Calibri" panose="020F0502020204030204" pitchFamily="34" charset="0"/>
            </a:endParaRPr>
          </a:p>
        </p:txBody>
      </p:sp>
      <p:sp>
        <p:nvSpPr>
          <p:cNvPr id="30" name="TextBox 515">
            <a:extLst>
              <a:ext uri="{FF2B5EF4-FFF2-40B4-BE49-F238E27FC236}">
                <a16:creationId xmlns:a16="http://schemas.microsoft.com/office/drawing/2014/main" id="{977B21A0-7413-ABE6-9067-9B05D673E6E6}"/>
              </a:ext>
            </a:extLst>
          </p:cNvPr>
          <p:cNvSpPr txBox="1"/>
          <p:nvPr/>
        </p:nvSpPr>
        <p:spPr>
          <a:xfrm>
            <a:off x="2320829" y="3479241"/>
            <a:ext cx="741330" cy="302840"/>
          </a:xfrm>
          <a:prstGeom prst="rect">
            <a:avLst/>
          </a:prstGeom>
          <a:noFill/>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kumimoji="1" lang="en-US" altLang="en-US" sz="2400">
                <a:solidFill>
                  <a:srgbClr val="000000"/>
                </a:solidFill>
                <a:latin typeface="Calibri" panose="020F0502020204030204" pitchFamily="34" charset="0"/>
                <a:ea typeface="Roboto" panose="02000000000000000000" pitchFamily="2" charset="0"/>
                <a:cs typeface="Calibri" panose="020F0502020204030204" pitchFamily="34" charset="0"/>
              </a:rPr>
              <a:t>CXL</a:t>
            </a:r>
            <a:endParaRPr kumimoji="1" lang="ko-Kore-KR" altLang="en-US" sz="24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57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3EF78-B0EA-9847-1393-A925E7D2FE39}"/>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0D956BA3-BC26-656B-2161-C7ED06F67632}"/>
              </a:ext>
            </a:extLst>
          </p:cNvPr>
          <p:cNvSpPr>
            <a:spLocks noGrp="1"/>
          </p:cNvSpPr>
          <p:nvPr>
            <p:ph type="title"/>
          </p:nvPr>
        </p:nvSpPr>
        <p:spPr/>
        <p:txBody>
          <a:bodyPr/>
          <a:lstStyle/>
          <a:p>
            <a:r>
              <a:rPr lang="en-US" altLang="ko-KR" spc="-150"/>
              <a:t>Comparison with Existing Programming Models</a:t>
            </a:r>
            <a:endParaRPr lang="ko-KR" altLang="en-US" spc="-150"/>
          </a:p>
        </p:txBody>
      </p:sp>
      <p:sp>
        <p:nvSpPr>
          <p:cNvPr id="4" name="슬라이드 번호 개체 틀 3">
            <a:extLst>
              <a:ext uri="{FF2B5EF4-FFF2-40B4-BE49-F238E27FC236}">
                <a16:creationId xmlns:a16="http://schemas.microsoft.com/office/drawing/2014/main" id="{7696C5CC-B27C-DD0E-6797-47D2DAB73E58}"/>
              </a:ext>
            </a:extLst>
          </p:cNvPr>
          <p:cNvSpPr>
            <a:spLocks noGrp="1"/>
          </p:cNvSpPr>
          <p:nvPr>
            <p:ph type="sldNum" idx="12"/>
          </p:nvPr>
        </p:nvSpPr>
        <p:spPr/>
        <p:txBody>
          <a:bodyPr/>
          <a:lstStyle/>
          <a:p>
            <a:fld id="{11471D13-A809-49ED-9C29-402759C12C88}" type="slidenum">
              <a:rPr lang="ko-KR" altLang="en-US" smtClean="0"/>
              <a:t>8</a:t>
            </a:fld>
            <a:endParaRPr lang="ko-KR" altLang="en-US"/>
          </a:p>
        </p:txBody>
      </p:sp>
      <p:cxnSp>
        <p:nvCxnSpPr>
          <p:cNvPr id="6" name="직선 화살표 연결선 5">
            <a:extLst>
              <a:ext uri="{FF2B5EF4-FFF2-40B4-BE49-F238E27FC236}">
                <a16:creationId xmlns:a16="http://schemas.microsoft.com/office/drawing/2014/main" id="{856B29DF-D021-FCEA-6B80-E3BC8D462962}"/>
              </a:ext>
            </a:extLst>
          </p:cNvPr>
          <p:cNvCxnSpPr>
            <a:cxnSpLocks/>
          </p:cNvCxnSpPr>
          <p:nvPr/>
        </p:nvCxnSpPr>
        <p:spPr>
          <a:xfrm>
            <a:off x="2517905" y="5862535"/>
            <a:ext cx="6906631" cy="0"/>
          </a:xfrm>
          <a:prstGeom prst="straightConnector1">
            <a:avLst/>
          </a:prstGeom>
          <a:ln w="57150">
            <a:solidFill>
              <a:srgbClr val="0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직선 화살표 연결선 6">
            <a:extLst>
              <a:ext uri="{FF2B5EF4-FFF2-40B4-BE49-F238E27FC236}">
                <a16:creationId xmlns:a16="http://schemas.microsoft.com/office/drawing/2014/main" id="{4E3936BA-32D4-E9E4-B728-716A8570C7ED}"/>
              </a:ext>
            </a:extLst>
          </p:cNvPr>
          <p:cNvCxnSpPr>
            <a:cxnSpLocks/>
          </p:cNvCxnSpPr>
          <p:nvPr/>
        </p:nvCxnSpPr>
        <p:spPr>
          <a:xfrm flipV="1">
            <a:off x="2547089" y="1993034"/>
            <a:ext cx="0" cy="3891065"/>
          </a:xfrm>
          <a:prstGeom prst="straightConnector1">
            <a:avLst/>
          </a:prstGeom>
          <a:ln w="57150">
            <a:solidFill>
              <a:srgbClr val="0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8214-7351-EEF9-3F30-BC7D2566D339}"/>
              </a:ext>
            </a:extLst>
          </p:cNvPr>
          <p:cNvSpPr txBox="1"/>
          <p:nvPr/>
        </p:nvSpPr>
        <p:spPr>
          <a:xfrm>
            <a:off x="8387232" y="5928279"/>
            <a:ext cx="2074607" cy="400110"/>
          </a:xfrm>
          <a:prstGeom prst="rect">
            <a:avLst/>
          </a:prstGeom>
          <a:noFill/>
        </p:spPr>
        <p:txBody>
          <a:bodyPr wrap="none" rtlCol="0">
            <a:spAutoFit/>
          </a:bodyPr>
          <a:lstStyle/>
          <a:p>
            <a:pPr algn="l"/>
            <a:r>
              <a:rPr lang="en-US" altLang="ko-KR" sz="2000">
                <a:latin typeface="Roboto" panose="02000000000000000000" pitchFamily="2" charset="0"/>
                <a:ea typeface="Roboto" panose="02000000000000000000" pitchFamily="2" charset="0"/>
                <a:cs typeface="Roboto" panose="02000000000000000000" pitchFamily="2" charset="0"/>
              </a:rPr>
              <a:t>Programmability</a:t>
            </a:r>
            <a:endParaRPr lang="ko-KR" altLang="en-US" sz="2000">
              <a:latin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FB5010A4-381B-C576-6988-6126411816F9}"/>
              </a:ext>
            </a:extLst>
          </p:cNvPr>
          <p:cNvSpPr txBox="1"/>
          <p:nvPr/>
        </p:nvSpPr>
        <p:spPr>
          <a:xfrm>
            <a:off x="1713367" y="1592924"/>
            <a:ext cx="1667444" cy="400110"/>
          </a:xfrm>
          <a:prstGeom prst="rect">
            <a:avLst/>
          </a:prstGeom>
          <a:noFill/>
        </p:spPr>
        <p:txBody>
          <a:bodyPr wrap="none" rtlCol="0">
            <a:spAutoFit/>
          </a:bodyPr>
          <a:lstStyle/>
          <a:p>
            <a:pPr algn="l"/>
            <a:r>
              <a:rPr lang="en-US" altLang="ko-KR" sz="2000">
                <a:latin typeface="Roboto" panose="02000000000000000000" pitchFamily="2" charset="0"/>
                <a:ea typeface="Roboto" panose="02000000000000000000" pitchFamily="2" charset="0"/>
                <a:cs typeface="Roboto" panose="02000000000000000000" pitchFamily="2" charset="0"/>
              </a:rPr>
              <a:t>Performance</a:t>
            </a:r>
            <a:endParaRPr lang="ko-KR" altLang="en-US" sz="2000">
              <a:latin typeface="Roboto" panose="02000000000000000000" pitchFamily="2" charset="0"/>
              <a:cs typeface="Roboto" panose="02000000000000000000" pitchFamily="2" charset="0"/>
            </a:endParaRPr>
          </a:p>
        </p:txBody>
      </p:sp>
      <p:sp>
        <p:nvSpPr>
          <p:cNvPr id="21" name="사각형: 둥근 모서리 20">
            <a:extLst>
              <a:ext uri="{FF2B5EF4-FFF2-40B4-BE49-F238E27FC236}">
                <a16:creationId xmlns:a16="http://schemas.microsoft.com/office/drawing/2014/main" id="{845F0402-65F1-7C20-3B16-1F7A5C250C69}"/>
              </a:ext>
            </a:extLst>
          </p:cNvPr>
          <p:cNvSpPr/>
          <p:nvPr/>
        </p:nvSpPr>
        <p:spPr>
          <a:xfrm>
            <a:off x="6059959" y="4170600"/>
            <a:ext cx="2721145" cy="1322953"/>
          </a:xfrm>
          <a:prstGeom prst="roundRect">
            <a:avLst/>
          </a:prstGeom>
          <a:solidFill>
            <a:srgbClr val="E9EAF2"/>
          </a:solidFill>
          <a:ln w="38100">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b="1">
                <a:solidFill>
                  <a:schemeClr val="tx1"/>
                </a:solidFill>
                <a:latin typeface="Roboto" panose="02000000000000000000" pitchFamily="2" charset="0"/>
                <a:ea typeface="Roboto" panose="02000000000000000000" pitchFamily="2" charset="0"/>
                <a:cs typeface="Roboto" panose="02000000000000000000" pitchFamily="2" charset="0"/>
              </a:rPr>
              <a:t>Host-driven</a:t>
            </a:r>
          </a:p>
          <a:p>
            <a:pPr algn="ctr"/>
            <a:r>
              <a:rPr lang="en-US" altLang="ko-KR" sz="2400" b="1">
                <a:solidFill>
                  <a:schemeClr val="tx1"/>
                </a:solidFill>
                <a:latin typeface="Roboto" panose="02000000000000000000" pitchFamily="2" charset="0"/>
                <a:ea typeface="Roboto" panose="02000000000000000000" pitchFamily="2" charset="0"/>
                <a:cs typeface="Roboto" panose="02000000000000000000" pitchFamily="2" charset="0"/>
              </a:rPr>
              <a:t>control flow</a:t>
            </a:r>
          </a:p>
        </p:txBody>
      </p:sp>
      <p:sp>
        <p:nvSpPr>
          <p:cNvPr id="22" name="사각형: 둥근 모서리 21">
            <a:extLst>
              <a:ext uri="{FF2B5EF4-FFF2-40B4-BE49-F238E27FC236}">
                <a16:creationId xmlns:a16="http://schemas.microsoft.com/office/drawing/2014/main" id="{03411BE7-7729-DED2-F50D-860BB67C2793}"/>
              </a:ext>
            </a:extLst>
          </p:cNvPr>
          <p:cNvSpPr/>
          <p:nvPr/>
        </p:nvSpPr>
        <p:spPr>
          <a:xfrm>
            <a:off x="2968936" y="2478666"/>
            <a:ext cx="2721145" cy="1322953"/>
          </a:xfrm>
          <a:prstGeom prst="roundRect">
            <a:avLst/>
          </a:prstGeom>
          <a:solidFill>
            <a:srgbClr val="E9EAF2"/>
          </a:solidFill>
          <a:ln w="38100">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b="1">
                <a:solidFill>
                  <a:schemeClr val="tx1"/>
                </a:solidFill>
                <a:latin typeface="Roboto" panose="02000000000000000000" pitchFamily="2" charset="0"/>
                <a:ea typeface="Roboto" panose="02000000000000000000" pitchFamily="2" charset="0"/>
                <a:cs typeface="Roboto" panose="02000000000000000000" pitchFamily="2" charset="0"/>
              </a:rPr>
              <a:t>Graph-based</a:t>
            </a:r>
          </a:p>
          <a:p>
            <a:pPr algn="ctr"/>
            <a:r>
              <a:rPr lang="en-US" altLang="ko-KR" sz="2400" b="1">
                <a:solidFill>
                  <a:schemeClr val="tx1"/>
                </a:solidFill>
                <a:latin typeface="Roboto" panose="02000000000000000000" pitchFamily="2" charset="0"/>
                <a:ea typeface="Roboto" panose="02000000000000000000" pitchFamily="2" charset="0"/>
                <a:cs typeface="Roboto" panose="02000000000000000000" pitchFamily="2" charset="0"/>
              </a:rPr>
              <a:t>control flow</a:t>
            </a:r>
          </a:p>
        </p:txBody>
      </p:sp>
      <p:sp>
        <p:nvSpPr>
          <p:cNvPr id="27" name="사각형: 둥근 모서리 26">
            <a:extLst>
              <a:ext uri="{FF2B5EF4-FFF2-40B4-BE49-F238E27FC236}">
                <a16:creationId xmlns:a16="http://schemas.microsoft.com/office/drawing/2014/main" id="{74931962-F58B-B9C3-EE39-C26B2DEB8929}"/>
              </a:ext>
            </a:extLst>
          </p:cNvPr>
          <p:cNvSpPr/>
          <p:nvPr/>
        </p:nvSpPr>
        <p:spPr>
          <a:xfrm>
            <a:off x="6059959" y="2478666"/>
            <a:ext cx="2721145" cy="1322953"/>
          </a:xfrm>
          <a:prstGeom prst="roundRect">
            <a:avLst/>
          </a:prstGeom>
          <a:solidFill>
            <a:srgbClr val="FFE1F0"/>
          </a:solidFill>
          <a:ln w="38100">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ko-KR" sz="2400" b="1">
                <a:solidFill>
                  <a:schemeClr val="accent2"/>
                </a:solidFill>
                <a:latin typeface="Roboto" panose="02000000000000000000" pitchFamily="2" charset="0"/>
                <a:ea typeface="Roboto" panose="02000000000000000000" pitchFamily="2" charset="0"/>
                <a:cs typeface="Roboto" panose="02000000000000000000" pitchFamily="2" charset="0"/>
              </a:rPr>
              <a:t>Proposed </a:t>
            </a:r>
          </a:p>
          <a:p>
            <a:pPr algn="ctr"/>
            <a:r>
              <a:rPr lang="en-US" altLang="ko-KR" sz="2400" b="1">
                <a:solidFill>
                  <a:schemeClr val="accent2"/>
                </a:solidFill>
                <a:latin typeface="Roboto" panose="02000000000000000000" pitchFamily="2" charset="0"/>
                <a:ea typeface="Roboto" panose="02000000000000000000" pitchFamily="2" charset="0"/>
                <a:cs typeface="Roboto" panose="02000000000000000000" pitchFamily="2" charset="0"/>
              </a:rPr>
              <a:t>device-driven</a:t>
            </a:r>
          </a:p>
          <a:p>
            <a:pPr algn="ctr"/>
            <a:r>
              <a:rPr lang="en-US" altLang="ko-KR" sz="2400" b="1">
                <a:solidFill>
                  <a:schemeClr val="accent2"/>
                </a:solidFill>
                <a:latin typeface="Roboto" panose="02000000000000000000" pitchFamily="2" charset="0"/>
                <a:ea typeface="Roboto" panose="02000000000000000000" pitchFamily="2" charset="0"/>
                <a:cs typeface="Roboto" panose="02000000000000000000" pitchFamily="2" charset="0"/>
              </a:rPr>
              <a:t>control flow</a:t>
            </a:r>
          </a:p>
        </p:txBody>
      </p:sp>
      <p:cxnSp>
        <p:nvCxnSpPr>
          <p:cNvPr id="9" name="연결선: 구부러짐 8">
            <a:extLst>
              <a:ext uri="{FF2B5EF4-FFF2-40B4-BE49-F238E27FC236}">
                <a16:creationId xmlns:a16="http://schemas.microsoft.com/office/drawing/2014/main" id="{97D0ED7B-A794-5155-6AD3-23160C94A1D8}"/>
              </a:ext>
            </a:extLst>
          </p:cNvPr>
          <p:cNvCxnSpPr>
            <a:stCxn id="22" idx="0"/>
            <a:endCxn id="27" idx="0"/>
          </p:cNvCxnSpPr>
          <p:nvPr/>
        </p:nvCxnSpPr>
        <p:spPr>
          <a:xfrm rot="5400000" flipH="1" flipV="1">
            <a:off x="5875020" y="933155"/>
            <a:ext cx="12700" cy="3091023"/>
          </a:xfrm>
          <a:prstGeom prst="curvedConnector3">
            <a:avLst>
              <a:gd name="adj1" fmla="val 3239984"/>
            </a:avLst>
          </a:prstGeom>
          <a:ln w="76200">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연결선: 구부러짐 11">
            <a:extLst>
              <a:ext uri="{FF2B5EF4-FFF2-40B4-BE49-F238E27FC236}">
                <a16:creationId xmlns:a16="http://schemas.microsoft.com/office/drawing/2014/main" id="{58632DEA-CA48-F9D0-6327-4596C8EBD1A3}"/>
              </a:ext>
            </a:extLst>
          </p:cNvPr>
          <p:cNvCxnSpPr>
            <a:cxnSpLocks/>
            <a:stCxn id="21" idx="3"/>
            <a:endCxn id="27" idx="3"/>
          </p:cNvCxnSpPr>
          <p:nvPr/>
        </p:nvCxnSpPr>
        <p:spPr>
          <a:xfrm flipV="1">
            <a:off x="8781104" y="3140143"/>
            <a:ext cx="12700" cy="1691934"/>
          </a:xfrm>
          <a:prstGeom prst="curvedConnector3">
            <a:avLst>
              <a:gd name="adj1" fmla="val 3840000"/>
            </a:avLst>
          </a:prstGeom>
          <a:ln w="76200">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FA95D9-0178-3FA8-2281-AED587E818FD}"/>
              </a:ext>
            </a:extLst>
          </p:cNvPr>
          <p:cNvSpPr txBox="1"/>
          <p:nvPr/>
        </p:nvSpPr>
        <p:spPr>
          <a:xfrm>
            <a:off x="3616166" y="1143141"/>
            <a:ext cx="4530407" cy="830997"/>
          </a:xfrm>
          <a:prstGeom prst="rect">
            <a:avLst/>
          </a:prstGeom>
          <a:noFill/>
        </p:spPr>
        <p:txBody>
          <a:bodyPr wrap="square" rtlCol="0">
            <a:spAutoFit/>
          </a:bodyPr>
          <a:lstStyle/>
          <a:p>
            <a:pPr algn="ctr"/>
            <a:r>
              <a:rPr lang="en-US" altLang="ko-KR" sz="2400">
                <a:solidFill>
                  <a:schemeClr val="accent2"/>
                </a:solidFill>
                <a:latin typeface="Roboto" panose="02000000000000000000" pitchFamily="2" charset="0"/>
                <a:ea typeface="Roboto" panose="02000000000000000000" pitchFamily="2" charset="0"/>
                <a:cs typeface="Roboto" panose="02000000000000000000" pitchFamily="2" charset="0"/>
              </a:rPr>
              <a:t>Intuitive inter-kernel </a:t>
            </a:r>
            <a:br>
              <a:rPr lang="en-US" altLang="ko-KR" sz="2400">
                <a:solidFill>
                  <a:schemeClr val="accent2"/>
                </a:solidFill>
                <a:latin typeface="Roboto" panose="02000000000000000000" pitchFamily="2" charset="0"/>
                <a:ea typeface="Roboto" panose="02000000000000000000" pitchFamily="2" charset="0"/>
                <a:cs typeface="Roboto" panose="02000000000000000000" pitchFamily="2" charset="0"/>
              </a:rPr>
            </a:br>
            <a:r>
              <a:rPr lang="en-US" altLang="ko-KR" sz="2400">
                <a:solidFill>
                  <a:schemeClr val="accent2"/>
                </a:solidFill>
                <a:latin typeface="Roboto" panose="02000000000000000000" pitchFamily="2" charset="0"/>
                <a:ea typeface="Roboto" panose="02000000000000000000" pitchFamily="2" charset="0"/>
                <a:cs typeface="Roboto" panose="02000000000000000000" pitchFamily="2" charset="0"/>
              </a:rPr>
              <a:t>control-flow expression</a:t>
            </a:r>
            <a:endParaRPr lang="ko-KR" altLang="en-US" sz="2400">
              <a:solidFill>
                <a:schemeClr val="accent2"/>
              </a:solidFill>
              <a:latin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7E764B65-3C8F-F248-4140-5AB4998DBBE8}"/>
              </a:ext>
            </a:extLst>
          </p:cNvPr>
          <p:cNvSpPr txBox="1"/>
          <p:nvPr/>
        </p:nvSpPr>
        <p:spPr>
          <a:xfrm>
            <a:off x="9332171" y="3324390"/>
            <a:ext cx="2404826" cy="1200329"/>
          </a:xfrm>
          <a:prstGeom prst="rect">
            <a:avLst/>
          </a:prstGeom>
          <a:noFill/>
        </p:spPr>
        <p:txBody>
          <a:bodyPr wrap="none" rtlCol="0" anchor="ctr">
            <a:spAutoFit/>
          </a:bodyPr>
          <a:lstStyle/>
          <a:p>
            <a:r>
              <a:rPr lang="en-US" altLang="ko-KR" sz="2400">
                <a:solidFill>
                  <a:schemeClr val="accent2"/>
                </a:solidFill>
                <a:latin typeface="Roboto" panose="02000000000000000000" pitchFamily="2" charset="0"/>
                <a:ea typeface="Roboto" panose="02000000000000000000" pitchFamily="2" charset="0"/>
                <a:cs typeface="Roboto" panose="02000000000000000000" pitchFamily="2" charset="0"/>
              </a:rPr>
              <a:t>Reduced</a:t>
            </a:r>
          </a:p>
          <a:p>
            <a:r>
              <a:rPr lang="en-US" altLang="ko-KR" sz="2400">
                <a:solidFill>
                  <a:schemeClr val="accent2"/>
                </a:solidFill>
                <a:latin typeface="Roboto" panose="02000000000000000000" pitchFamily="2" charset="0"/>
                <a:ea typeface="Roboto" panose="02000000000000000000" pitchFamily="2" charset="0"/>
                <a:cs typeface="Roboto" panose="02000000000000000000" pitchFamily="2" charset="0"/>
              </a:rPr>
              <a:t>host-device</a:t>
            </a:r>
          </a:p>
          <a:p>
            <a:r>
              <a:rPr lang="en-US" altLang="ko-KR" sz="2400">
                <a:solidFill>
                  <a:schemeClr val="accent2"/>
                </a:solidFill>
                <a:latin typeface="Roboto" panose="02000000000000000000" pitchFamily="2" charset="0"/>
                <a:ea typeface="Roboto" panose="02000000000000000000" pitchFamily="2" charset="0"/>
                <a:cs typeface="Roboto" panose="02000000000000000000" pitchFamily="2" charset="0"/>
              </a:rPr>
              <a:t>communication </a:t>
            </a:r>
          </a:p>
        </p:txBody>
      </p:sp>
    </p:spTree>
    <p:extLst>
      <p:ext uri="{BB962C8B-B14F-4D97-AF65-F5344CB8AC3E}">
        <p14:creationId xmlns:p14="http://schemas.microsoft.com/office/powerpoint/2010/main" val="320312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45ED37-6245-3233-A5D3-ED763F1D8FF0}"/>
              </a:ext>
            </a:extLst>
          </p:cNvPr>
          <p:cNvSpPr>
            <a:spLocks noGrp="1"/>
          </p:cNvSpPr>
          <p:nvPr>
            <p:ph type="title"/>
          </p:nvPr>
        </p:nvSpPr>
        <p:spPr/>
        <p:txBody>
          <a:bodyPr/>
          <a:lstStyle/>
          <a:p>
            <a:r>
              <a:rPr lang="en-US" altLang="ko-KR" spc="-150"/>
              <a:t>Task Abstraction with C++ Class</a:t>
            </a:r>
            <a:endParaRPr lang="ko-KR" altLang="en-US" spc="-150"/>
          </a:p>
        </p:txBody>
      </p:sp>
      <p:sp>
        <p:nvSpPr>
          <p:cNvPr id="3" name="텍스트 개체 틀 2">
            <a:extLst>
              <a:ext uri="{FF2B5EF4-FFF2-40B4-BE49-F238E27FC236}">
                <a16:creationId xmlns:a16="http://schemas.microsoft.com/office/drawing/2014/main" id="{FBE6B235-D446-DDED-2D3D-D20B05B6162A}"/>
              </a:ext>
            </a:extLst>
          </p:cNvPr>
          <p:cNvSpPr>
            <a:spLocks noGrp="1"/>
          </p:cNvSpPr>
          <p:nvPr>
            <p:ph type="body" idx="1"/>
          </p:nvPr>
        </p:nvSpPr>
        <p:spPr>
          <a:xfrm>
            <a:off x="609599" y="1286934"/>
            <a:ext cx="11058769" cy="5410851"/>
          </a:xfrm>
        </p:spPr>
        <p:txBody>
          <a:bodyPr/>
          <a:lstStyle/>
          <a:p>
            <a:pPr>
              <a:buClr>
                <a:schemeClr val="tx1"/>
              </a:buClr>
            </a:pPr>
            <a:r>
              <a:rPr lang="en-US" altLang="ko-KR" dirty="0"/>
              <a:t>Base class </a:t>
            </a:r>
            <a:r>
              <a:rPr lang="en-US" altLang="ko-KR" dirty="0" err="1">
                <a:latin typeface="D2Coding" panose="020B0609020101020101" pitchFamily="49" charset="-127"/>
                <a:ea typeface="D2Coding" panose="020B0609020101020101" pitchFamily="49" charset="-127"/>
              </a:rPr>
              <a:t>NDPTask</a:t>
            </a:r>
            <a:r>
              <a:rPr lang="en-US" altLang="ko-KR" dirty="0">
                <a:solidFill>
                  <a:srgbClr val="000000"/>
                </a:solidFill>
              </a:rPr>
              <a:t> </a:t>
            </a:r>
            <a:r>
              <a:rPr lang="en-US" altLang="ko-KR" dirty="0"/>
              <a:t>for common methods and variables</a:t>
            </a:r>
            <a:endParaRPr lang="ko-KR" altLang="en-US" dirty="0"/>
          </a:p>
        </p:txBody>
      </p:sp>
      <p:sp>
        <p:nvSpPr>
          <p:cNvPr id="4" name="슬라이드 번호 개체 틀 3">
            <a:extLst>
              <a:ext uri="{FF2B5EF4-FFF2-40B4-BE49-F238E27FC236}">
                <a16:creationId xmlns:a16="http://schemas.microsoft.com/office/drawing/2014/main" id="{DC8A811D-1C61-6F5F-151E-938C4C6224B2}"/>
              </a:ext>
            </a:extLst>
          </p:cNvPr>
          <p:cNvSpPr>
            <a:spLocks noGrp="1"/>
          </p:cNvSpPr>
          <p:nvPr>
            <p:ph type="sldNum" idx="12"/>
          </p:nvPr>
        </p:nvSpPr>
        <p:spPr/>
        <p:txBody>
          <a:bodyPr/>
          <a:lstStyle/>
          <a:p>
            <a:fld id="{11471D13-A809-49ED-9C29-402759C12C88}" type="slidenum">
              <a:rPr lang="ko-KR" altLang="en-US" smtClean="0"/>
              <a:t>9</a:t>
            </a:fld>
            <a:endParaRPr lang="ko-KR" altLang="en-US"/>
          </a:p>
        </p:txBody>
      </p:sp>
      <p:grpSp>
        <p:nvGrpSpPr>
          <p:cNvPr id="44" name="그룹 43">
            <a:extLst>
              <a:ext uri="{FF2B5EF4-FFF2-40B4-BE49-F238E27FC236}">
                <a16:creationId xmlns:a16="http://schemas.microsoft.com/office/drawing/2014/main" id="{564F8BE0-F1F1-23AC-621B-383865F05FBF}"/>
              </a:ext>
            </a:extLst>
          </p:cNvPr>
          <p:cNvGrpSpPr/>
          <p:nvPr/>
        </p:nvGrpSpPr>
        <p:grpSpPr>
          <a:xfrm>
            <a:off x="1087935" y="1935016"/>
            <a:ext cx="5220100" cy="4247317"/>
            <a:chOff x="935535" y="1972415"/>
            <a:chExt cx="5220100" cy="4247317"/>
          </a:xfrm>
        </p:grpSpPr>
        <p:sp>
          <p:nvSpPr>
            <p:cNvPr id="45" name="사각형: 모서리가 접힌 도형 44">
              <a:extLst>
                <a:ext uri="{FF2B5EF4-FFF2-40B4-BE49-F238E27FC236}">
                  <a16:creationId xmlns:a16="http://schemas.microsoft.com/office/drawing/2014/main" id="{EABFCCD8-F07D-33AF-3F8E-D007E1C29507}"/>
                </a:ext>
              </a:extLst>
            </p:cNvPr>
            <p:cNvSpPr/>
            <p:nvPr/>
          </p:nvSpPr>
          <p:spPr>
            <a:xfrm>
              <a:off x="935535" y="1972416"/>
              <a:ext cx="5220100" cy="4247316"/>
            </a:xfrm>
            <a:prstGeom prst="foldedCorner">
              <a:avLst>
                <a:gd name="adj" fmla="val 9084"/>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6" name="TextBox 45">
              <a:extLst>
                <a:ext uri="{FF2B5EF4-FFF2-40B4-BE49-F238E27FC236}">
                  <a16:creationId xmlns:a16="http://schemas.microsoft.com/office/drawing/2014/main" id="{76A676C7-5F0F-D4DE-FD51-7AFCA8F2A395}"/>
                </a:ext>
              </a:extLst>
            </p:cNvPr>
            <p:cNvSpPr txBox="1"/>
            <p:nvPr/>
          </p:nvSpPr>
          <p:spPr>
            <a:xfrm>
              <a:off x="936930" y="1972415"/>
              <a:ext cx="5159070" cy="4247317"/>
            </a:xfrm>
            <a:prstGeom prst="rect">
              <a:avLst/>
            </a:prstGeom>
            <a:noFill/>
          </p:spPr>
          <p:txBody>
            <a:bodyPr wrap="square" lIns="91440" tIns="45720" rIns="91440" bIns="45720" rtlCol="0" anchor="t">
              <a:spAutoFit/>
            </a:bodyPr>
            <a:lstStyle/>
            <a:p>
              <a:pPr algn="l"/>
              <a:r>
                <a:rPr lang="en-US" altLang="ko-KR" sz="1800">
                  <a:solidFill>
                    <a:schemeClr val="accent2"/>
                  </a:solidFill>
                  <a:latin typeface="D2Coding" panose="020B0609020101020101" pitchFamily="49" charset="-127"/>
                  <a:ea typeface="D2Coding"/>
                </a:rPr>
                <a:t>#pragma </a:t>
              </a:r>
              <a:r>
                <a:rPr lang="en-US" altLang="ko-KR" sz="1800">
                  <a:latin typeface="D2Coding" panose="020B0609020101020101" pitchFamily="49" charset="-127"/>
                  <a:ea typeface="D2Coding"/>
                </a:rPr>
                <a:t>m2ndp </a:t>
              </a:r>
              <a:r>
                <a:rPr lang="en-US" altLang="ko-KR" sz="1800" err="1">
                  <a:latin typeface="D2Coding" panose="020B0609020101020101" pitchFamily="49" charset="-127"/>
                  <a:ea typeface="D2Coding"/>
                </a:rPr>
                <a:t>NDPTask</a:t>
              </a:r>
              <a:r>
                <a:rPr lang="en-US" altLang="ko-KR" sz="1800">
                  <a:latin typeface="D2Coding" panose="020B0609020101020101" pitchFamily="49" charset="-127"/>
                  <a:ea typeface="D2Coding"/>
                </a:rPr>
                <a:t> Base</a:t>
              </a:r>
            </a:p>
            <a:p>
              <a:pPr algn="l"/>
              <a:r>
                <a:rPr lang="en-US" altLang="ko-KR" sz="1800">
                  <a:solidFill>
                    <a:schemeClr val="accent2"/>
                  </a:solidFill>
                  <a:latin typeface="D2Coding" panose="020B0609020101020101" pitchFamily="49" charset="-127"/>
                  <a:ea typeface="D2Coding"/>
                </a:rPr>
                <a:t>template </a:t>
              </a:r>
              <a:r>
                <a:rPr lang="en-US" altLang="ko-KR" sz="1800">
                  <a:latin typeface="D2Coding" panose="020B0609020101020101" pitchFamily="49" charset="-127"/>
                  <a:ea typeface="D2Coding"/>
                </a:rPr>
                <a:t>&lt;</a:t>
              </a:r>
              <a:r>
                <a:rPr lang="en-US" altLang="ko-KR" sz="1800" err="1">
                  <a:latin typeface="D2Coding" panose="020B0609020101020101" pitchFamily="49" charset="-127"/>
                  <a:ea typeface="D2Coding"/>
                </a:rPr>
                <a:t>typename</a:t>
              </a:r>
              <a:r>
                <a:rPr lang="en-US" altLang="ko-KR" sz="1800">
                  <a:solidFill>
                    <a:schemeClr val="accent2"/>
                  </a:solidFill>
                  <a:latin typeface="D2Coding" panose="020B0609020101020101" pitchFamily="49" charset="-127"/>
                  <a:ea typeface="D2Coding"/>
                </a:rPr>
                <a:t> T</a:t>
              </a:r>
              <a:r>
                <a:rPr lang="en-US" altLang="ko-KR" sz="1800">
                  <a:latin typeface="D2Coding" panose="020B0609020101020101" pitchFamily="49" charset="-127"/>
                  <a:ea typeface="D2Coding"/>
                </a:rPr>
                <a:t>&gt;</a:t>
              </a:r>
            </a:p>
            <a:p>
              <a:pPr algn="l"/>
              <a:r>
                <a:rPr lang="en-US" altLang="ko-KR" sz="1800">
                  <a:solidFill>
                    <a:schemeClr val="accent2"/>
                  </a:solidFill>
                  <a:latin typeface="D2Coding" panose="020B0609020101020101" pitchFamily="49" charset="-127"/>
                  <a:ea typeface="D2Coding"/>
                </a:rPr>
                <a:t>class</a:t>
              </a:r>
              <a:r>
                <a:rPr lang="en-US" altLang="ko-KR" sz="1800">
                  <a:latin typeface="D2Coding" panose="020B0609020101020101" pitchFamily="49" charset="-127"/>
                  <a:ea typeface="D2Coding"/>
                </a:rPr>
                <a:t> </a:t>
              </a:r>
              <a:r>
                <a:rPr lang="en-US" altLang="ko-KR" sz="1800" err="1">
                  <a:solidFill>
                    <a:srgbClr val="0070C0"/>
                  </a:solidFill>
                  <a:latin typeface="D2Coding" panose="020B0609020101020101" pitchFamily="49" charset="-127"/>
                  <a:ea typeface="D2Coding"/>
                </a:rPr>
                <a:t>NDPTask</a:t>
              </a:r>
              <a:r>
                <a:rPr lang="en-US" altLang="ko-KR" sz="1800">
                  <a:latin typeface="D2Coding" panose="020B0609020101020101" pitchFamily="49" charset="-127"/>
                  <a:ea typeface="D2Coding"/>
                </a:rPr>
                <a:t> {</a:t>
              </a:r>
            </a:p>
            <a:p>
              <a:r>
                <a:rPr lang="en-US" altLang="ko-KR" sz="1800">
                  <a:solidFill>
                    <a:schemeClr val="accent2"/>
                  </a:solidFill>
                  <a:latin typeface="D2Coding" panose="020B0609020101020101" pitchFamily="49" charset="-127"/>
                  <a:ea typeface="D2Coding" panose="020B0609020101020101" pitchFamily="49" charset="-127"/>
                </a:rPr>
                <a:t>public:</a:t>
              </a:r>
              <a:endParaRPr lang="en-US" altLang="ko-KR" sz="1800" b="1">
                <a:solidFill>
                  <a:srgbClr val="00B050"/>
                </a:solidFill>
                <a:latin typeface="D2Coding" panose="020B0609020101020101" pitchFamily="49" charset="-127"/>
                <a:ea typeface="D2Coding" panose="020B0609020101020101" pitchFamily="49" charset="-127"/>
              </a:endParaRPr>
            </a:p>
            <a:p>
              <a:pPr algn="l"/>
              <a:r>
                <a:rPr lang="en-US" altLang="ko-KR" sz="1800">
                  <a:solidFill>
                    <a:schemeClr val="accent3">
                      <a:lumMod val="60000"/>
                      <a:lumOff val="40000"/>
                    </a:schemeClr>
                  </a:solidFill>
                  <a:latin typeface="D2Coding" panose="020B0609020101020101" pitchFamily="49" charset="-127"/>
                  <a:ea typeface="D2Coding"/>
                </a:rPr>
                <a:t>  </a:t>
              </a:r>
              <a:r>
                <a:rPr lang="en-US" altLang="ko-KR" sz="1800">
                  <a:solidFill>
                    <a:schemeClr val="accent2"/>
                  </a:solidFill>
                  <a:latin typeface="D2Coding" panose="020B0609020101020101" pitchFamily="49" charset="-127"/>
                  <a:ea typeface="D2Coding"/>
                </a:rPr>
                <a:t>virtual void</a:t>
              </a:r>
              <a:r>
                <a:rPr lang="en-US" altLang="ko-KR" sz="1800">
                  <a:latin typeface="D2Coding" panose="020B0609020101020101" pitchFamily="49" charset="-127"/>
                  <a:ea typeface="D2Coding"/>
                </a:rPr>
                <a:t> </a:t>
              </a:r>
              <a:r>
                <a:rPr lang="en-US" altLang="ko-KR" sz="1800">
                  <a:solidFill>
                    <a:srgbClr val="00B050"/>
                  </a:solidFill>
                  <a:latin typeface="D2Coding" panose="020B0609020101020101" pitchFamily="49" charset="-127"/>
                  <a:ea typeface="D2Coding"/>
                </a:rPr>
                <a:t>launch</a:t>
              </a:r>
              <a:r>
                <a:rPr lang="en-US" altLang="ko-KR" sz="1800">
                  <a:latin typeface="D2Coding" panose="020B0609020101020101" pitchFamily="49" charset="-127"/>
                  <a:ea typeface="D2Coding"/>
                </a:rPr>
                <a:t>(</a:t>
              </a:r>
              <a:r>
                <a:rPr lang="en-US" altLang="ko-KR" sz="1800">
                  <a:solidFill>
                    <a:schemeClr val="accent2"/>
                  </a:solidFill>
                  <a:latin typeface="D2Coding" panose="020B0609020101020101" pitchFamily="49" charset="-127"/>
                  <a:ea typeface="D2Coding"/>
                </a:rPr>
                <a:t>T</a:t>
              </a:r>
              <a:r>
                <a:rPr lang="en-US" altLang="ko-KR" sz="1800">
                  <a:latin typeface="D2Coding" panose="020B0609020101020101" pitchFamily="49" charset="-127"/>
                  <a:ea typeface="D2Coding"/>
                </a:rPr>
                <a:t> *base, </a:t>
              </a:r>
              <a:r>
                <a:rPr lang="en-US" altLang="ko-KR" sz="1800" err="1">
                  <a:solidFill>
                    <a:schemeClr val="accent2"/>
                  </a:solidFill>
                  <a:latin typeface="D2Coding" panose="020B0609020101020101" pitchFamily="49" charset="-127"/>
                  <a:ea typeface="D2Coding"/>
                </a:rPr>
                <a:t>size_t</a:t>
              </a:r>
              <a:r>
                <a:rPr lang="en-US" altLang="ko-KR" sz="1800">
                  <a:latin typeface="D2Coding" panose="020B0609020101020101" pitchFamily="49" charset="-127"/>
                  <a:ea typeface="D2Coding"/>
                </a:rPr>
                <a:t> bound,</a:t>
              </a:r>
            </a:p>
            <a:p>
              <a:pPr algn="l"/>
              <a:r>
                <a:rPr lang="en-US" altLang="ko-KR" sz="1800">
                  <a:latin typeface="D2Coding" panose="020B0609020101020101" pitchFamily="49" charset="-127"/>
                  <a:ea typeface="D2Coding"/>
                </a:rPr>
                <a:t>      </a:t>
              </a:r>
              <a:r>
                <a:rPr lang="en-US" altLang="ko-KR" sz="1800">
                  <a:solidFill>
                    <a:schemeClr val="accent2"/>
                  </a:solidFill>
                  <a:latin typeface="D2Coding" panose="020B0609020101020101" pitchFamily="49" charset="-127"/>
                  <a:ea typeface="D2Coding"/>
                </a:rPr>
                <a:t>bool</a:t>
              </a:r>
              <a:r>
                <a:rPr lang="en-US" altLang="ko-KR" sz="1800">
                  <a:latin typeface="D2Coding" panose="020B0609020101020101" pitchFamily="49" charset="-127"/>
                  <a:ea typeface="D2Coding"/>
                </a:rPr>
                <a:t> sync, </a:t>
              </a:r>
              <a:r>
                <a:rPr lang="en-US" altLang="ko-KR" sz="1800">
                  <a:solidFill>
                    <a:schemeClr val="accent2"/>
                  </a:solidFill>
                  <a:latin typeface="D2Coding" panose="020B0609020101020101" pitchFamily="49" charset="-127"/>
                  <a:ea typeface="D2Coding"/>
                </a:rPr>
                <a:t>void</a:t>
              </a:r>
              <a:r>
                <a:rPr lang="en-US" altLang="ko-KR" sz="1800">
                  <a:latin typeface="D2Coding" panose="020B0609020101020101" pitchFamily="49" charset="-127"/>
                  <a:ea typeface="D2Coding"/>
                </a:rPr>
                <a:t> *</a:t>
              </a:r>
              <a:r>
                <a:rPr lang="en-US" altLang="ko-KR" sz="1800" err="1">
                  <a:latin typeface="D2Coding" panose="020B0609020101020101" pitchFamily="49" charset="-127"/>
                  <a:ea typeface="D2Coding"/>
                </a:rPr>
                <a:t>args</a:t>
              </a:r>
              <a:r>
                <a:rPr lang="en-US" altLang="ko-KR" sz="1800">
                  <a:latin typeface="D2Coding" panose="020B0609020101020101" pitchFamily="49" charset="-127"/>
                  <a:ea typeface="D2Coding"/>
                </a:rPr>
                <a:t>) </a:t>
              </a:r>
              <a:r>
                <a:rPr lang="en-US" altLang="ko-KR" sz="1800">
                  <a:solidFill>
                    <a:schemeClr val="accent2"/>
                  </a:solidFill>
                  <a:latin typeface="D2Coding" panose="020B0609020101020101" pitchFamily="49" charset="-127"/>
                  <a:ea typeface="D2Coding"/>
                </a:rPr>
                <a:t>final</a:t>
              </a:r>
              <a:r>
                <a:rPr lang="en-US" altLang="ko-KR" sz="1800">
                  <a:latin typeface="D2Coding" panose="020B0609020101020101" pitchFamily="49" charset="-127"/>
                  <a:ea typeface="D2Coding"/>
                </a:rPr>
                <a:t>;</a:t>
              </a:r>
            </a:p>
            <a:p>
              <a:pPr algn="l"/>
              <a:r>
                <a:rPr lang="en-US" altLang="ko-KR" sz="1800">
                  <a:latin typeface="D2Coding" panose="020B0609020101020101" pitchFamily="49" charset="-127"/>
                  <a:ea typeface="D2Coding"/>
                </a:rPr>
                <a:t>  </a:t>
              </a:r>
              <a:r>
                <a:rPr lang="en-US" altLang="ko-KR" sz="1800">
                  <a:solidFill>
                    <a:schemeClr val="accent2"/>
                  </a:solidFill>
                  <a:latin typeface="D2Coding" panose="020B0609020101020101" pitchFamily="49" charset="-127"/>
                  <a:ea typeface="D2Coding"/>
                </a:rPr>
                <a:t>virtual void</a:t>
              </a:r>
              <a:r>
                <a:rPr lang="en-US" altLang="ko-KR" sz="1800">
                  <a:latin typeface="D2Coding" panose="020B0609020101020101" pitchFamily="49" charset="-127"/>
                  <a:ea typeface="D2Coding"/>
                </a:rPr>
                <a:t> </a:t>
              </a:r>
              <a:r>
                <a:rPr lang="en-US" altLang="ko-KR" sz="1800">
                  <a:solidFill>
                    <a:srgbClr val="00B050"/>
                  </a:solidFill>
                  <a:latin typeface="D2Coding" panose="020B0609020101020101" pitchFamily="49" charset="-127"/>
                  <a:ea typeface="D2Coding"/>
                </a:rPr>
                <a:t>synchronize</a:t>
              </a:r>
              <a:r>
                <a:rPr lang="en-US" altLang="ko-KR" sz="1800">
                  <a:latin typeface="D2Coding" panose="020B0609020101020101" pitchFamily="49" charset="-127"/>
                  <a:ea typeface="D2Coding"/>
                </a:rPr>
                <a:t>() </a:t>
              </a:r>
              <a:r>
                <a:rPr lang="en-US" altLang="ko-KR" sz="1800">
                  <a:solidFill>
                    <a:schemeClr val="accent2"/>
                  </a:solidFill>
                  <a:latin typeface="D2Coding" panose="020B0609020101020101" pitchFamily="49" charset="-127"/>
                  <a:ea typeface="D2Coding"/>
                </a:rPr>
                <a:t>final</a:t>
              </a:r>
              <a:r>
                <a:rPr lang="en-US" altLang="ko-KR" sz="1800">
                  <a:latin typeface="D2Coding" panose="020B0609020101020101" pitchFamily="49" charset="-127"/>
                  <a:ea typeface="D2Coding"/>
                </a:rPr>
                <a:t>;</a:t>
              </a:r>
            </a:p>
            <a:p>
              <a:pPr algn="l"/>
              <a:r>
                <a:rPr lang="en-US" altLang="ko-KR" sz="1800">
                  <a:latin typeface="D2Coding" panose="020B0609020101020101" pitchFamily="49" charset="-127"/>
                  <a:ea typeface="D2Coding" panose="020B0609020101020101" pitchFamily="49" charset="-127"/>
                </a:rPr>
                <a:t>  ...</a:t>
              </a:r>
            </a:p>
            <a:p>
              <a:pPr algn="l"/>
              <a:r>
                <a:rPr lang="en-US" altLang="ko-KR" sz="1800">
                  <a:latin typeface="D2Coding" panose="020B0609020101020101" pitchFamily="49" charset="-127"/>
                  <a:ea typeface="D2Coding"/>
                </a:rPr>
                <a:t>  </a:t>
              </a:r>
            </a:p>
            <a:p>
              <a:pPr algn="l"/>
              <a:r>
                <a:rPr lang="en-US" altLang="ko-KR" sz="1800">
                  <a:solidFill>
                    <a:schemeClr val="accent2"/>
                  </a:solidFill>
                  <a:latin typeface="D2Coding" panose="020B0609020101020101" pitchFamily="49" charset="-127"/>
                  <a:ea typeface="D2Coding" panose="020B0609020101020101" pitchFamily="49" charset="-127"/>
                </a:rPr>
                <a:t>protected:</a:t>
              </a:r>
              <a:endParaRPr lang="en-US" altLang="ko-KR" sz="1800" b="1">
                <a:solidFill>
                  <a:srgbClr val="00B050"/>
                </a:solidFill>
                <a:latin typeface="D2Coding" panose="020B0609020101020101" pitchFamily="49" charset="-127"/>
                <a:ea typeface="D2Coding" panose="020B0609020101020101" pitchFamily="49" charset="-127"/>
              </a:endParaRPr>
            </a:p>
            <a:p>
              <a:pPr algn="l"/>
              <a:r>
                <a:rPr lang="en-US" altLang="ko-KR" sz="1800">
                  <a:latin typeface="D2Coding" panose="020B0609020101020101" pitchFamily="49" charset="-127"/>
                  <a:ea typeface="D2Coding"/>
                </a:rPr>
                <a:t>  </a:t>
              </a:r>
              <a:r>
                <a:rPr lang="en-US" altLang="ko-KR" sz="1800">
                  <a:solidFill>
                    <a:schemeClr val="accent2"/>
                  </a:solidFill>
                  <a:latin typeface="D2Coding" panose="020B0609020101020101" pitchFamily="49" charset="-127"/>
                  <a:ea typeface="D2Coding"/>
                </a:rPr>
                <a:t>virtual</a:t>
              </a:r>
              <a:r>
                <a:rPr lang="en-US" altLang="ko-KR" sz="1800">
                  <a:latin typeface="D2Coding" panose="020B0609020101020101" pitchFamily="49" charset="-127"/>
                  <a:ea typeface="D2Coding"/>
                </a:rPr>
                <a:t> </a:t>
              </a:r>
              <a:r>
                <a:rPr lang="en-US" altLang="ko-KR" sz="1800">
                  <a:solidFill>
                    <a:schemeClr val="accent2"/>
                  </a:solidFill>
                  <a:latin typeface="D2Coding" panose="020B0609020101020101" pitchFamily="49" charset="-127"/>
                  <a:ea typeface="D2Coding"/>
                </a:rPr>
                <a:t>void</a:t>
              </a:r>
              <a:r>
                <a:rPr lang="en-US" altLang="ko-KR" sz="1800">
                  <a:latin typeface="D2Coding" panose="020B0609020101020101" pitchFamily="49" charset="-127"/>
                  <a:ea typeface="D2Coding"/>
                </a:rPr>
                <a:t> </a:t>
              </a:r>
              <a:r>
                <a:rPr lang="en-US" altLang="ko-KR" sz="1800">
                  <a:solidFill>
                    <a:srgbClr val="00B050"/>
                  </a:solidFill>
                  <a:latin typeface="D2Coding" panose="020B0609020101020101" pitchFamily="49" charset="-127"/>
                  <a:ea typeface="D2Coding"/>
                </a:rPr>
                <a:t>device_main</a:t>
              </a:r>
              <a:r>
                <a:rPr lang="en-US" altLang="ko-KR" sz="1800">
                  <a:latin typeface="D2Coding" panose="020B0609020101020101" pitchFamily="49" charset="-127"/>
                  <a:ea typeface="D2Coding"/>
                </a:rPr>
                <a:t>(</a:t>
              </a:r>
              <a:r>
                <a:rPr lang="en-US" altLang="ko-KR" sz="1800">
                  <a:solidFill>
                    <a:schemeClr val="accent2"/>
                  </a:solidFill>
                  <a:latin typeface="D2Coding" panose="020B0609020101020101" pitchFamily="49" charset="-127"/>
                  <a:ea typeface="D2Coding"/>
                </a:rPr>
                <a:t>void</a:t>
              </a:r>
              <a:r>
                <a:rPr lang="en-US" altLang="ko-KR" sz="1800">
                  <a:latin typeface="D2Coding" panose="020B0609020101020101" pitchFamily="49" charset="-127"/>
                  <a:ea typeface="D2Coding"/>
                </a:rPr>
                <a:t> *</a:t>
              </a:r>
              <a:r>
                <a:rPr lang="en-US" altLang="ko-KR" sz="1800" err="1">
                  <a:latin typeface="D2Coding" panose="020B0609020101020101" pitchFamily="49" charset="-127"/>
                  <a:ea typeface="D2Coding"/>
                </a:rPr>
                <a:t>args</a:t>
              </a:r>
              <a:r>
                <a:rPr lang="en-US" altLang="ko-KR" sz="1800">
                  <a:latin typeface="D2Coding" panose="020B0609020101020101" pitchFamily="49" charset="-127"/>
                  <a:ea typeface="D2Coding"/>
                </a:rPr>
                <a:t>) = 0;</a:t>
              </a:r>
            </a:p>
            <a:p>
              <a:pPr algn="l"/>
              <a:r>
                <a:rPr lang="en-US" altLang="ko-KR" sz="1800">
                  <a:latin typeface="D2Coding" panose="020B0609020101020101" pitchFamily="49" charset="-127"/>
                  <a:ea typeface="D2Coding"/>
                </a:rPr>
                <a:t>  </a:t>
              </a:r>
              <a:r>
                <a:rPr lang="en-US" altLang="ko-KR" sz="1800">
                  <a:solidFill>
                    <a:schemeClr val="accent2"/>
                  </a:solidFill>
                  <a:latin typeface="D2Coding" panose="020B0609020101020101" pitchFamily="49" charset="-127"/>
                  <a:ea typeface="D2Coding"/>
                </a:rPr>
                <a:t>T</a:t>
              </a:r>
              <a:r>
                <a:rPr lang="en-US" altLang="ko-KR" sz="1800">
                  <a:latin typeface="D2Coding" panose="020B0609020101020101" pitchFamily="49" charset="-127"/>
                  <a:ea typeface="D2Coding"/>
                </a:rPr>
                <a:t>* </a:t>
              </a:r>
              <a:r>
                <a:rPr lang="en-US" altLang="ko-KR" sz="1800" err="1">
                  <a:latin typeface="D2Coding" panose="020B0609020101020101" pitchFamily="49" charset="-127"/>
                  <a:ea typeface="D2Coding"/>
                </a:rPr>
                <a:t>uthr_pool_base</a:t>
              </a:r>
              <a:r>
                <a:rPr lang="en-US" altLang="ko-KR" sz="1800">
                  <a:latin typeface="D2Coding" panose="020B0609020101020101" pitchFamily="49" charset="-127"/>
                  <a:ea typeface="D2Coding"/>
                </a:rPr>
                <a:t>;</a:t>
              </a:r>
            </a:p>
            <a:p>
              <a:pPr algn="l"/>
              <a:r>
                <a:rPr lang="en-US" altLang="ko-KR" sz="1800">
                  <a:latin typeface="D2Coding" panose="020B0609020101020101" pitchFamily="49" charset="-127"/>
                  <a:ea typeface="D2Coding"/>
                </a:rPr>
                <a:t>  </a:t>
              </a:r>
              <a:r>
                <a:rPr lang="en-US" altLang="ko-KR" sz="1800" err="1">
                  <a:solidFill>
                    <a:schemeClr val="accent2"/>
                  </a:solidFill>
                  <a:latin typeface="D2Coding" panose="020B0609020101020101" pitchFamily="49" charset="-127"/>
                  <a:ea typeface="D2Coding"/>
                </a:rPr>
                <a:t>size_t</a:t>
              </a:r>
              <a:r>
                <a:rPr lang="en-US" altLang="ko-KR" sz="1800">
                  <a:latin typeface="D2Coding" panose="020B0609020101020101" pitchFamily="49" charset="-127"/>
                  <a:ea typeface="D2Coding"/>
                </a:rPr>
                <a:t> </a:t>
              </a:r>
              <a:r>
                <a:rPr lang="en-US" altLang="ko-KR" sz="1800" err="1">
                  <a:latin typeface="D2Coding" panose="020B0609020101020101" pitchFamily="49" charset="-127"/>
                  <a:ea typeface="D2Coding"/>
                </a:rPr>
                <a:t>uthr_pool_size</a:t>
              </a:r>
              <a:r>
                <a:rPr lang="en-US" altLang="ko-KR" sz="1800">
                  <a:latin typeface="D2Coding" panose="020B0609020101020101" pitchFamily="49" charset="-127"/>
                  <a:ea typeface="D2Coding"/>
                </a:rPr>
                <a:t>;</a:t>
              </a:r>
            </a:p>
            <a:p>
              <a:pPr algn="l"/>
              <a:r>
                <a:rPr lang="en-US" altLang="ko-KR" sz="1800">
                  <a:latin typeface="D2Coding" panose="020B0609020101020101" pitchFamily="49" charset="-127"/>
                  <a:ea typeface="D2Coding" panose="020B0609020101020101" pitchFamily="49" charset="-127"/>
                </a:rPr>
                <a:t>  ...</a:t>
              </a:r>
            </a:p>
            <a:p>
              <a:pPr algn="l"/>
              <a:r>
                <a:rPr lang="en-US" altLang="ko-KR" sz="1800">
                  <a:latin typeface="D2Coding" panose="020B0609020101020101" pitchFamily="49" charset="-127"/>
                  <a:ea typeface="D2Coding" panose="020B0609020101020101" pitchFamily="49" charset="-127"/>
                </a:rPr>
                <a:t>};</a:t>
              </a:r>
            </a:p>
          </p:txBody>
        </p:sp>
      </p:grpSp>
      <p:sp>
        <p:nvSpPr>
          <p:cNvPr id="47" name="직사각형 46">
            <a:extLst>
              <a:ext uri="{FF2B5EF4-FFF2-40B4-BE49-F238E27FC236}">
                <a16:creationId xmlns:a16="http://schemas.microsoft.com/office/drawing/2014/main" id="{2B5ECF82-99D9-B7C5-3FE8-B6D68A1DA71E}"/>
              </a:ext>
            </a:extLst>
          </p:cNvPr>
          <p:cNvSpPr/>
          <p:nvPr/>
        </p:nvSpPr>
        <p:spPr>
          <a:xfrm>
            <a:off x="1333500" y="3063240"/>
            <a:ext cx="4914900" cy="1181100"/>
          </a:xfrm>
          <a:prstGeom prst="rect">
            <a:avLst/>
          </a:prstGeom>
          <a:solidFill>
            <a:schemeClr val="accent4">
              <a:alpha val="2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7" name="직사각형 56">
            <a:extLst>
              <a:ext uri="{FF2B5EF4-FFF2-40B4-BE49-F238E27FC236}">
                <a16:creationId xmlns:a16="http://schemas.microsoft.com/office/drawing/2014/main" id="{394D44B3-E1E9-2500-E332-2733DFFA5C43}"/>
              </a:ext>
            </a:extLst>
          </p:cNvPr>
          <p:cNvSpPr/>
          <p:nvPr/>
        </p:nvSpPr>
        <p:spPr>
          <a:xfrm>
            <a:off x="1333500" y="4709160"/>
            <a:ext cx="4914900" cy="914400"/>
          </a:xfrm>
          <a:prstGeom prst="rect">
            <a:avLst/>
          </a:prstGeom>
          <a:solidFill>
            <a:schemeClr val="accent4">
              <a:alpha val="2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cxnSp>
        <p:nvCxnSpPr>
          <p:cNvPr id="59" name="직선 화살표 연결선 58">
            <a:extLst>
              <a:ext uri="{FF2B5EF4-FFF2-40B4-BE49-F238E27FC236}">
                <a16:creationId xmlns:a16="http://schemas.microsoft.com/office/drawing/2014/main" id="{FB108E87-DF0F-9811-AA12-6E0E3EFDA8C8}"/>
              </a:ext>
            </a:extLst>
          </p:cNvPr>
          <p:cNvCxnSpPr/>
          <p:nvPr/>
        </p:nvCxnSpPr>
        <p:spPr>
          <a:xfrm>
            <a:off x="6248400" y="3215640"/>
            <a:ext cx="929640" cy="0"/>
          </a:xfrm>
          <a:prstGeom prst="straightConnector1">
            <a:avLst/>
          </a:prstGeom>
          <a:ln w="571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41D7731-E152-8A61-49E0-E56E71D8AF53}"/>
              </a:ext>
            </a:extLst>
          </p:cNvPr>
          <p:cNvSpPr txBox="1"/>
          <p:nvPr/>
        </p:nvSpPr>
        <p:spPr>
          <a:xfrm>
            <a:off x="7178040" y="2960622"/>
            <a:ext cx="3533340" cy="954107"/>
          </a:xfrm>
          <a:prstGeom prst="rect">
            <a:avLst/>
          </a:prstGeom>
          <a:noFill/>
        </p:spPr>
        <p:txBody>
          <a:bodyPr wrap="none" rtlCol="0">
            <a:spAutoFit/>
          </a:bodyPr>
          <a:lstStyle/>
          <a:p>
            <a:pPr algn="l"/>
            <a:r>
              <a:rPr lang="en-US" altLang="ko-KR" sz="2800">
                <a:solidFill>
                  <a:schemeClr val="tx1"/>
                </a:solidFill>
                <a:latin typeface="Roboto" panose="02000000000000000000" pitchFamily="2" charset="0"/>
                <a:ea typeface="Roboto" panose="02000000000000000000" pitchFamily="2" charset="0"/>
                <a:cs typeface="Roboto" panose="02000000000000000000" pitchFamily="2" charset="0"/>
              </a:rPr>
              <a:t>Host-callable</a:t>
            </a:r>
          </a:p>
          <a:p>
            <a:pPr algn="l"/>
            <a:r>
              <a:rPr lang="en-US" altLang="ko-KR" sz="2800">
                <a:solidFill>
                  <a:schemeClr val="tx1"/>
                </a:solidFill>
                <a:latin typeface="Roboto" panose="02000000000000000000" pitchFamily="2" charset="0"/>
                <a:ea typeface="Roboto" panose="02000000000000000000" pitchFamily="2" charset="0"/>
                <a:cs typeface="Roboto" panose="02000000000000000000" pitchFamily="2" charset="0"/>
              </a:rPr>
              <a:t>built-in runtime APIs</a:t>
            </a:r>
            <a:endParaRPr lang="ko-KR" altLang="en-US" sz="2800">
              <a:solidFill>
                <a:schemeClr val="tx1"/>
              </a:solidFill>
              <a:latin typeface="Roboto" panose="02000000000000000000" pitchFamily="2" charset="0"/>
              <a:cs typeface="Roboto" panose="02000000000000000000" pitchFamily="2" charset="0"/>
            </a:endParaRPr>
          </a:p>
        </p:txBody>
      </p:sp>
      <p:cxnSp>
        <p:nvCxnSpPr>
          <p:cNvPr id="61" name="직선 화살표 연결선 60">
            <a:extLst>
              <a:ext uri="{FF2B5EF4-FFF2-40B4-BE49-F238E27FC236}">
                <a16:creationId xmlns:a16="http://schemas.microsoft.com/office/drawing/2014/main" id="{19CDB7E2-D5EA-1769-2E57-9D6518613F3F}"/>
              </a:ext>
            </a:extLst>
          </p:cNvPr>
          <p:cNvCxnSpPr/>
          <p:nvPr/>
        </p:nvCxnSpPr>
        <p:spPr>
          <a:xfrm>
            <a:off x="6248400" y="4861477"/>
            <a:ext cx="929640" cy="0"/>
          </a:xfrm>
          <a:prstGeom prst="straightConnector1">
            <a:avLst/>
          </a:prstGeom>
          <a:ln w="571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42C727E-850E-8A78-20C6-11455F8DFE50}"/>
              </a:ext>
            </a:extLst>
          </p:cNvPr>
          <p:cNvSpPr txBox="1"/>
          <p:nvPr/>
        </p:nvSpPr>
        <p:spPr>
          <a:xfrm>
            <a:off x="7178040" y="4613759"/>
            <a:ext cx="4527201" cy="1384995"/>
          </a:xfrm>
          <a:prstGeom prst="rect">
            <a:avLst/>
          </a:prstGeom>
          <a:noFill/>
        </p:spPr>
        <p:txBody>
          <a:bodyPr wrap="none" rtlCol="0">
            <a:spAutoFit/>
          </a:bodyPr>
          <a:lstStyle/>
          <a:p>
            <a:pPr algn="l"/>
            <a:r>
              <a:rPr lang="en-US" altLang="ko-KR" sz="2800" dirty="0">
                <a:solidFill>
                  <a:schemeClr val="tx1"/>
                </a:solidFill>
                <a:latin typeface="Roboto" panose="02000000000000000000" pitchFamily="2" charset="0"/>
                <a:ea typeface="Roboto" panose="02000000000000000000" pitchFamily="2" charset="0"/>
                <a:cs typeface="Roboto" panose="02000000000000000000" pitchFamily="2" charset="0"/>
              </a:rPr>
              <a:t>Common task components</a:t>
            </a:r>
          </a:p>
          <a:p>
            <a:pPr algn="l"/>
            <a:r>
              <a:rPr lang="en-US" altLang="ko-KR" sz="2800" dirty="0">
                <a:solidFill>
                  <a:schemeClr val="tx1"/>
                </a:solidFill>
                <a:latin typeface="Roboto" panose="02000000000000000000" pitchFamily="2" charset="0"/>
                <a:ea typeface="Roboto" panose="02000000000000000000" pitchFamily="2" charset="0"/>
                <a:cs typeface="Roboto" panose="02000000000000000000" pitchFamily="2" charset="0"/>
              </a:rPr>
              <a:t>e.g., </a:t>
            </a:r>
            <a:r>
              <a:rPr lang="en-US" altLang="ko-KR" sz="2800" dirty="0">
                <a:solidFill>
                  <a:schemeClr val="tx1"/>
                </a:solidFill>
                <a:latin typeface="D2Coding" panose="020B0609020101020101" pitchFamily="49" charset="-127"/>
                <a:ea typeface="D2Coding" panose="020B0609020101020101" pitchFamily="49" charset="-127"/>
                <a:cs typeface="Roboto" panose="02000000000000000000" pitchFamily="2" charset="0"/>
              </a:rPr>
              <a:t>device_main()</a:t>
            </a:r>
            <a:r>
              <a:rPr lang="en-US" altLang="ko-KR" sz="280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algn="l"/>
            <a:r>
              <a:rPr lang="en-US" altLang="ko-KR" sz="2800" dirty="0">
                <a:solidFill>
                  <a:schemeClr val="tx1"/>
                </a:solidFill>
                <a:latin typeface="Roboto" panose="02000000000000000000" pitchFamily="2" charset="0"/>
                <a:ea typeface="Roboto" panose="02000000000000000000" pitchFamily="2" charset="0"/>
                <a:cs typeface="Roboto" panose="02000000000000000000" pitchFamily="2" charset="0"/>
              </a:rPr>
              <a:t>μthread pool region</a:t>
            </a:r>
          </a:p>
        </p:txBody>
      </p:sp>
    </p:spTree>
    <p:extLst>
      <p:ext uri="{BB962C8B-B14F-4D97-AF65-F5344CB8AC3E}">
        <p14:creationId xmlns:p14="http://schemas.microsoft.com/office/powerpoint/2010/main" val="10612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7" grpId="0" animBg="1"/>
      <p:bldP spid="60" grpId="0"/>
      <p:bldP spid="62" grpId="0"/>
    </p:bldLst>
  </p:timing>
</p:sld>
</file>

<file path=ppt/theme/theme1.xml><?xml version="1.0" encoding="utf-8"?>
<a:theme xmlns:a="http://schemas.openxmlformats.org/drawingml/2006/main" name="PSAL_no_gradation">
  <a:themeElements>
    <a:clrScheme name="사용자 지정 10">
      <a:dk1>
        <a:srgbClr val="3A3F50"/>
      </a:dk1>
      <a:lt1>
        <a:srgbClr val="FFFFFF"/>
      </a:lt1>
      <a:dk2>
        <a:srgbClr val="757B89"/>
      </a:dk2>
      <a:lt2>
        <a:srgbClr val="E9EAF2"/>
      </a:lt2>
      <a:accent1>
        <a:srgbClr val="872175"/>
      </a:accent1>
      <a:accent2>
        <a:srgbClr val="CA0464"/>
      </a:accent2>
      <a:accent3>
        <a:srgbClr val="552980"/>
      </a:accent3>
      <a:accent4>
        <a:srgbClr val="FFB300"/>
      </a:accent4>
      <a:accent5>
        <a:srgbClr val="DABA65"/>
      </a:accent5>
      <a:accent6>
        <a:srgbClr val="66665C"/>
      </a:accent6>
      <a:hlink>
        <a:srgbClr val="007BB9"/>
      </a:hlink>
      <a:folHlink>
        <a:srgbClr val="6611CC"/>
      </a:folHlink>
    </a:clrScheme>
    <a:fontScheme name="Office 2013 - 2022">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AD7"/>
        </a:solidFill>
        <a:ln w="38100">
          <a:noFill/>
        </a:ln>
      </a:spPr>
      <a:bodyPr rtlCol="0" anchor="ctr"/>
      <a:lstStyle>
        <a:defPPr algn="ctr">
          <a:defRPr sz="2000" dirty="0" smtClean="0">
            <a:solidFill>
              <a:schemeClr val="tx1">
                <a:lumMod val="50000"/>
              </a:schemeClr>
            </a:solidFill>
            <a:latin typeface="Roboto" panose="02000000000000000000" pitchFamily="2" charset="0"/>
            <a:ea typeface="Roboto" panose="02000000000000000000" pitchFamily="2" charset="0"/>
            <a:cs typeface="Roboto"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a:latin typeface="Helvetica" pitchFamily="2" charset="0"/>
          </a:defRPr>
        </a:defPPr>
      </a:lstStyle>
    </a:txDef>
  </a:objectDefaults>
  <a:extraClrSchemeLst/>
  <a:extLst>
    <a:ext uri="{05A4C25C-085E-4340-85A3-A5531E510DB2}">
      <thm15:themeFamily xmlns:thm15="http://schemas.microsoft.com/office/thememl/2012/main" name="20241209 - KAIST Colloquium" id="{5D767A10-5D28-F245-9A59-B68A356F46FF}" vid="{7B318923-1684-5846-82E5-53E6BC9F53E4}"/>
    </a:ext>
  </a:extLst>
</a:theme>
</file>

<file path=ppt/theme/theme2.xml><?xml version="1.0" encoding="utf-8"?>
<a:theme xmlns:a="http://schemas.openxmlformats.org/drawingml/2006/main" name="4_L00-template">
  <a:themeElements>
    <a:clrScheme name="Custom 2">
      <a:dk1>
        <a:srgbClr val="000000"/>
      </a:dk1>
      <a:lt1>
        <a:srgbClr val="FFFFFF"/>
      </a:lt1>
      <a:dk2>
        <a:srgbClr val="081D58"/>
      </a:dk2>
      <a:lt2>
        <a:srgbClr val="919191"/>
      </a:lt2>
      <a:accent1>
        <a:srgbClr val="CA0464"/>
      </a:accent1>
      <a:accent2>
        <a:srgbClr val="063DE8"/>
      </a:accent2>
      <a:accent3>
        <a:srgbClr val="FFB300"/>
      </a:accent3>
      <a:accent4>
        <a:srgbClr val="66665C"/>
      </a:accent4>
      <a:accent5>
        <a:srgbClr val="DABA65"/>
      </a:accent5>
      <a:accent6>
        <a:srgbClr val="C00000"/>
      </a:accent6>
      <a:hlink>
        <a:srgbClr val="063DE8"/>
      </a:hlink>
      <a:folHlink>
        <a:srgbClr val="063DE8"/>
      </a:folHlink>
    </a:clrScheme>
    <a:fontScheme name="사용자 지정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a:solidFill>
            <a:schemeClr val="accent1"/>
          </a:solidFill>
        </a:ln>
      </a:spPr>
      <a:bodyPr rtlCol="0" anchor="ctr">
        <a:spAutoFit/>
      </a:bodyPr>
      <a:lstStyle>
        <a:defPPr algn="l">
          <a:defRPr dirty="0">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1"/>
            </a:solidFill>
            <a:effectLst/>
            <a:latin typeface="Comic Sans MS" pitchFamily="66" charset="0"/>
          </a:defRPr>
        </a:defPPr>
      </a:lstStyle>
    </a:lnDef>
    <a:txDef>
      <a:spPr>
        <a:noFill/>
      </a:spPr>
      <a:bodyPr wrap="none" rtlCol="0">
        <a:spAutoFit/>
      </a:bodyPr>
      <a:lstStyle>
        <a:defPPr algn="l">
          <a:defRPr dirty="0" err="1" smtClean="0">
            <a:latin typeface="Calibri" panose="020F0502020204030204" pitchFamily="34" charset="0"/>
            <a:cs typeface="Calibri" panose="020F0502020204030204" pitchFamily="34" charset="0"/>
          </a:defRPr>
        </a:defPPr>
      </a:lstStyle>
    </a:txDef>
  </a:objectDefaults>
  <a:extraClrSchemeLst>
    <a:extraClrScheme>
      <a:clrScheme name="L00-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00-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00-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00-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00-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00-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00-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41209 - KAIST Colloquium" id="{5D767A10-5D28-F245-9A59-B68A356F46FF}" vid="{64E77ACA-C49A-5C42-A08A-C52FE1ED39E4}"/>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84D128E-9713-440B-BEB4-CFCDE397311B}">
  <we:reference id="WA200010001" version="1.0.0.1" store="Omex" storeType="OMEX"/>
  <we:alternateReferences>
    <we:reference id="WA200010001" version="1.0.0.1" store="WA200010001" storeType="OMEX"/>
  </we:alternateReferences>
  <we:properties>
    <we:property name="claude.fileId" value="&quot;45f1d64c-f87a-480b-a3fe-de1908410ccf&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f7fb2f-830e-47fb-abec-3523fdcc13a1">
      <Terms xmlns="http://schemas.microsoft.com/office/infopath/2007/PartnerControls"/>
    </lcf76f155ced4ddcb4097134ff3c332f>
    <TaxCatchAll xmlns="59d22255-7a4e-445c-a057-06d942fc61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문서" ma:contentTypeID="0x01010091492CD47657E64B8487A8246408C4BE" ma:contentTypeVersion="16" ma:contentTypeDescription="새 문서를 만듭니다." ma:contentTypeScope="" ma:versionID="31a53382ead7c5d78ad3a335a482d3df">
  <xsd:schema xmlns:xsd="http://www.w3.org/2001/XMLSchema" xmlns:xs="http://www.w3.org/2001/XMLSchema" xmlns:p="http://schemas.microsoft.com/office/2006/metadata/properties" xmlns:ns2="f9f7fb2f-830e-47fb-abec-3523fdcc13a1" xmlns:ns3="59d22255-7a4e-445c-a057-06d942fc6196" targetNamespace="http://schemas.microsoft.com/office/2006/metadata/properties" ma:root="true" ma:fieldsID="0b4f16d1abb5e87ed9f6de96d7254c31" ns2:_="" ns3:_="">
    <xsd:import namespace="f9f7fb2f-830e-47fb-abec-3523fdcc13a1"/>
    <xsd:import namespace="59d22255-7a4e-445c-a057-06d942fc61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f7fb2f-830e-47fb-abec-3523fdcc13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이미지 태그" ma:readOnly="false" ma:fieldId="{5cf76f15-5ced-4ddc-b409-7134ff3c332f}" ma:taxonomyMulti="true" ma:sspId="f6223de4-15ab-4a83-af7e-8c9254df05a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d22255-7a4e-445c-a057-06d942fc619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ddc3465-5e36-4a73-bc4b-22aea8ea5fd2}" ma:internalName="TaxCatchAll" ma:showField="CatchAllData" ma:web="59d22255-7a4e-445c-a057-06d942fc619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75B144-EB82-4229-A83E-6F81D83527C8}">
  <ds:schemaRefs>
    <ds:schemaRef ds:uri="http://schemas.microsoft.com/sharepoint/v3/contenttype/forms"/>
  </ds:schemaRefs>
</ds:datastoreItem>
</file>

<file path=customXml/itemProps2.xml><?xml version="1.0" encoding="utf-8"?>
<ds:datastoreItem xmlns:ds="http://schemas.openxmlformats.org/officeDocument/2006/customXml" ds:itemID="{58505861-5A82-406C-AFCD-7127BD3C2F82}">
  <ds:schemaRefs>
    <ds:schemaRef ds:uri="http://purl.org/dc/terms/"/>
    <ds:schemaRef ds:uri="f9f7fb2f-830e-47fb-abec-3523fdcc13a1"/>
    <ds:schemaRef ds:uri="http://schemas.openxmlformats.org/package/2006/metadata/core-properties"/>
    <ds:schemaRef ds:uri="http://www.w3.org/XML/1998/namespace"/>
    <ds:schemaRef ds:uri="http://purl.org/dc/elements/1.1/"/>
    <ds:schemaRef ds:uri="http://schemas.microsoft.com/office/2006/documentManagement/types"/>
    <ds:schemaRef ds:uri="59d22255-7a4e-445c-a057-06d942fc6196"/>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3A39F68-8E61-465A-8B19-F25296CF3E3F}">
  <ds:schemaRefs>
    <ds:schemaRef ds:uri="59d22255-7a4e-445c-a057-06d942fc6196"/>
    <ds:schemaRef ds:uri="f9f7fb2f-830e-47fb-abec-3523fdcc13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PSAL_no_gradation</Template>
  <TotalTime>3649</TotalTime>
  <Words>2530</Words>
  <Application>Microsoft Office PowerPoint</Application>
  <PresentationFormat>와이드스크린</PresentationFormat>
  <Paragraphs>407</Paragraphs>
  <Slides>20</Slides>
  <Notes>17</Notes>
  <HiddenSlides>5</HiddenSlides>
  <MMClips>0</MMClips>
  <ScaleCrop>false</ScaleCrop>
  <HeadingPairs>
    <vt:vector size="6" baseType="variant">
      <vt:variant>
        <vt:lpstr>사용한 글꼴</vt:lpstr>
      </vt:variant>
      <vt:variant>
        <vt:i4>18</vt:i4>
      </vt:variant>
      <vt:variant>
        <vt:lpstr>테마</vt:lpstr>
      </vt:variant>
      <vt:variant>
        <vt:i4>2</vt:i4>
      </vt:variant>
      <vt:variant>
        <vt:lpstr>슬라이드 제목</vt:lpstr>
      </vt:variant>
      <vt:variant>
        <vt:i4>20</vt:i4>
      </vt:variant>
    </vt:vector>
  </HeadingPairs>
  <TitlesOfParts>
    <vt:vector size="40" baseType="lpstr">
      <vt:lpstr>Arial</vt:lpstr>
      <vt:lpstr>Wingdings</vt:lpstr>
      <vt:lpstr>Helvetica</vt:lpstr>
      <vt:lpstr>verdana</vt:lpstr>
      <vt:lpstr>Symbol</vt:lpstr>
      <vt:lpstr>Open Sans ExtraBold</vt:lpstr>
      <vt:lpstr>Roboto</vt:lpstr>
      <vt:lpstr>D2Coding ligature</vt:lpstr>
      <vt:lpstr>나눔스퀘어 ExtraBold</vt:lpstr>
      <vt:lpstr>D2Coding</vt:lpstr>
      <vt:lpstr>Calibri</vt:lpstr>
      <vt:lpstr>Barlow Light</vt:lpstr>
      <vt:lpstr>맑은 고딕</vt:lpstr>
      <vt:lpstr>Open Sans SemiBold</vt:lpstr>
      <vt:lpstr>MS Gothic</vt:lpstr>
      <vt:lpstr>Comic Sans MS</vt:lpstr>
      <vt:lpstr>나눔스퀘어 Light</vt:lpstr>
      <vt:lpstr>Open Sans</vt:lpstr>
      <vt:lpstr>PSAL_no_gradation</vt:lpstr>
      <vt:lpstr>4_L00-template</vt:lpstr>
      <vt:lpstr>A Programming Model for Efficient  Inter-Kernel Control-Flow on Memory-Mapped  Near-Data Processing Architecture (WIP)</vt:lpstr>
      <vt:lpstr>Overcoming Memory Wall with Near-Data Processing</vt:lpstr>
      <vt:lpstr>Memory-Mapped Near-Data Processing (M2NDP)[1] Architecture</vt:lpstr>
      <vt:lpstr>Communication Overhead from Inter-Kernel Control Flow</vt:lpstr>
      <vt:lpstr>Existing Solution: CUDA Graph Approach</vt:lpstr>
      <vt:lpstr>Programming Model Requirements for M2NDP</vt:lpstr>
      <vt:lpstr>Device-Driven Inter-Kernel Control Flow in Arachne</vt:lpstr>
      <vt:lpstr>Comparison with Existing Programming Models</vt:lpstr>
      <vt:lpstr>Task Abstraction with C++ Class</vt:lpstr>
      <vt:lpstr>Declaring a Specific NDP Task</vt:lpstr>
      <vt:lpstr>Extending Google Highway[2] for Kernel Programming</vt:lpstr>
      <vt:lpstr>Evaluation Methodology</vt:lpstr>
      <vt:lpstr>Effect of Device-Driven Control Flow</vt:lpstr>
      <vt:lpstr>Summary</vt:lpstr>
      <vt:lpstr>Q&amp;A</vt:lpstr>
      <vt:lpstr>Backup Slides</vt:lpstr>
      <vt:lpstr>Highway SIMD Library</vt:lpstr>
      <vt:lpstr>Specifications on Member’s Visibility</vt:lpstr>
      <vt:lpstr>NDP-Specific Methods</vt:lpstr>
      <vt:lpstr>Static Instruction Count Reduction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 PPT Template</dc:title>
  <dc:creator>Gwangsun Kim</dc:creator>
  <cp:keywords/>
  <dc:description/>
  <cp:lastModifiedBy>이승헌(수학과)</cp:lastModifiedBy>
  <cp:revision>11</cp:revision>
  <dcterms:created xsi:type="dcterms:W3CDTF">2024-12-22T06:18:47Z</dcterms:created>
  <dcterms:modified xsi:type="dcterms:W3CDTF">2026-06-30T03:34:24Z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0x01010091492CD47657E64B8487A8246408C4BE</vt:lpwstr>
  </property>
  <property fmtid="{D5CDD505-2E9C-101B-9397-08002B2CF9AE}" pid="3" name="MediaServiceImageTags">
    <vt:lpwstr/>
  </property>
</Properties>
</file>